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7" r:id="rId5"/>
    <p:sldId id="368" r:id="rId6"/>
    <p:sldId id="364" r:id="rId7"/>
    <p:sldId id="365" r:id="rId8"/>
    <p:sldId id="363" r:id="rId9"/>
    <p:sldId id="366" r:id="rId10"/>
    <p:sldId id="362" r:id="rId11"/>
    <p:sldId id="367" r:id="rId12"/>
    <p:sldId id="381" r:id="rId13"/>
    <p:sldId id="382" r:id="rId14"/>
    <p:sldId id="371" r:id="rId15"/>
    <p:sldId id="372" r:id="rId16"/>
    <p:sldId id="373" r:id="rId17"/>
    <p:sldId id="383" r:id="rId18"/>
    <p:sldId id="375" r:id="rId19"/>
    <p:sldId id="374" r:id="rId20"/>
    <p:sldId id="379" r:id="rId21"/>
    <p:sldId id="380" r:id="rId22"/>
    <p:sldId id="378" r:id="rId23"/>
    <p:sldId id="26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tter, Roxana Zulauf" initials="WRZ"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FB879"/>
    <a:srgbClr val="D3B979"/>
    <a:srgbClr val="D2C121"/>
    <a:srgbClr val="D2BF2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31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66867B-BC2F-4499-91A6-643DB034E349}" type="datetimeFigureOut">
              <a:rPr lang="en-US" smtClean="0"/>
              <a:pPr/>
              <a:t>1/17/2012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7B32BB-EAC8-46E5-8CB8-E3A3EF36E3BB}" type="slidenum">
              <a:rPr lang="en-US" smtClean="0"/>
              <a:pPr/>
              <a:t>‹#›</a:t>
            </a:fld>
            <a:endParaRPr lang="en-US"/>
          </a:p>
        </p:txBody>
      </p:sp>
    </p:spTree>
    <p:extLst>
      <p:ext uri="{BB962C8B-B14F-4D97-AF65-F5344CB8AC3E}">
        <p14:creationId xmlns:p14="http://schemas.microsoft.com/office/powerpoint/2010/main" xmlns="" val="2256248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p:cNvSpPr>
          <p:nvPr>
            <p:ph type="sldImg"/>
          </p:nvPr>
        </p:nvSpPr>
        <p:spPr bwMode="auto">
          <a:xfrm>
            <a:off x="1143000" y="685800"/>
            <a:ext cx="4572000" cy="3429000"/>
          </a:xfrm>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897293-16A0-EC48-ABE9-9FBAB25611AA}" type="slidenum">
              <a:rPr lang="en-US">
                <a:ea typeface="Geneva" charset="0"/>
                <a:cs typeface="Geneva" charset="0"/>
              </a:rPr>
              <a:pPr fontAlgn="base">
                <a:spcBef>
                  <a:spcPct val="0"/>
                </a:spcBef>
                <a:spcAft>
                  <a:spcPct val="0"/>
                </a:spcAft>
              </a:pPr>
              <a:t>1</a:t>
            </a:fld>
            <a:endParaRPr lang="en-US" dirty="0">
              <a:ea typeface="Geneva" charset="0"/>
              <a:cs typeface="Genev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051175"/>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3"/>
          <p:cNvSpPr>
            <a:spLocks noGrp="1"/>
          </p:cNvSpPr>
          <p:nvPr>
            <p:ph type="dt" sz="half" idx="10"/>
          </p:nvPr>
        </p:nvSpPr>
        <p:spPr>
          <a:xfrm>
            <a:off x="457200" y="5562600"/>
            <a:ext cx="2133600" cy="365125"/>
          </a:xfrm>
        </p:spPr>
        <p:txBody>
          <a:bodyPr/>
          <a:lstStyle/>
          <a:p>
            <a:fld id="{A549ADDE-98E8-4149-84E6-9A28F99CE161}" type="datetimeFigureOut">
              <a:rPr lang="en-US" smtClean="0"/>
              <a:pPr/>
              <a:t>1/17/2012</a:t>
            </a:fld>
            <a:endParaRPr lang="en-US"/>
          </a:p>
        </p:txBody>
      </p:sp>
      <p:sp>
        <p:nvSpPr>
          <p:cNvPr id="8" name="Footer Placeholder 4"/>
          <p:cNvSpPr>
            <a:spLocks noGrp="1"/>
          </p:cNvSpPr>
          <p:nvPr>
            <p:ph type="ftr" sz="quarter" idx="11"/>
          </p:nvPr>
        </p:nvSpPr>
        <p:spPr>
          <a:xfrm>
            <a:off x="3124200" y="5562600"/>
            <a:ext cx="2895600" cy="365125"/>
          </a:xfrm>
        </p:spPr>
        <p:txBody>
          <a:bodyPr/>
          <a:lstStyle/>
          <a:p>
            <a:endParaRPr lang="en-US"/>
          </a:p>
        </p:txBody>
      </p:sp>
      <p:sp>
        <p:nvSpPr>
          <p:cNvPr id="9" name="Slide Number Placeholder 5"/>
          <p:cNvSpPr>
            <a:spLocks noGrp="1"/>
          </p:cNvSpPr>
          <p:nvPr>
            <p:ph type="sldNum" sz="quarter" idx="12"/>
          </p:nvPr>
        </p:nvSpPr>
        <p:spPr>
          <a:xfrm>
            <a:off x="6553200" y="5562600"/>
            <a:ext cx="2133600" cy="365125"/>
          </a:xfrm>
        </p:spPr>
        <p:txBody>
          <a:bodyPr/>
          <a:lstStyle/>
          <a:p>
            <a:fld id="{9E3EFB43-BEAF-4970-A06C-24B01B76FA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38099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5562600"/>
            <a:ext cx="2133600" cy="365125"/>
          </a:xfrm>
        </p:spPr>
        <p:txBody>
          <a:bodyPr/>
          <a:lstStyle/>
          <a:p>
            <a:fld id="{A549ADDE-98E8-4149-84E6-9A28F99CE161}" type="datetimeFigureOut">
              <a:rPr lang="en-US" smtClean="0"/>
              <a:pPr/>
              <a:t>1/17/2012</a:t>
            </a:fld>
            <a:endParaRPr lang="en-US"/>
          </a:p>
        </p:txBody>
      </p:sp>
      <p:sp>
        <p:nvSpPr>
          <p:cNvPr id="8" name="Footer Placeholder 4"/>
          <p:cNvSpPr>
            <a:spLocks noGrp="1"/>
          </p:cNvSpPr>
          <p:nvPr>
            <p:ph type="ftr" sz="quarter" idx="11"/>
          </p:nvPr>
        </p:nvSpPr>
        <p:spPr>
          <a:xfrm>
            <a:off x="3124200" y="5562600"/>
            <a:ext cx="2895600" cy="365125"/>
          </a:xfrm>
        </p:spPr>
        <p:txBody>
          <a:bodyPr/>
          <a:lstStyle/>
          <a:p>
            <a:endParaRPr lang="en-US"/>
          </a:p>
        </p:txBody>
      </p:sp>
      <p:sp>
        <p:nvSpPr>
          <p:cNvPr id="9" name="Slide Number Placeholder 5"/>
          <p:cNvSpPr>
            <a:spLocks noGrp="1"/>
          </p:cNvSpPr>
          <p:nvPr>
            <p:ph type="sldNum" sz="quarter" idx="12"/>
          </p:nvPr>
        </p:nvSpPr>
        <p:spPr>
          <a:xfrm>
            <a:off x="6553200" y="5562600"/>
            <a:ext cx="2133600" cy="365125"/>
          </a:xfrm>
        </p:spPr>
        <p:txBody>
          <a:bodyPr/>
          <a:lstStyle/>
          <a:p>
            <a:fld id="{9E3EFB43-BEAF-4970-A06C-24B01B76FA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059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059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a:xfrm>
            <a:off x="457200" y="5562600"/>
            <a:ext cx="2133600" cy="365125"/>
          </a:xfrm>
        </p:spPr>
        <p:txBody>
          <a:bodyPr/>
          <a:lstStyle/>
          <a:p>
            <a:fld id="{A549ADDE-98E8-4149-84E6-9A28F99CE161}" type="datetimeFigureOut">
              <a:rPr lang="en-US" smtClean="0"/>
              <a:pPr/>
              <a:t>1/17/2012</a:t>
            </a:fld>
            <a:endParaRPr lang="en-US"/>
          </a:p>
        </p:txBody>
      </p:sp>
      <p:sp>
        <p:nvSpPr>
          <p:cNvPr id="8" name="Footer Placeholder 4"/>
          <p:cNvSpPr>
            <a:spLocks noGrp="1"/>
          </p:cNvSpPr>
          <p:nvPr>
            <p:ph type="ftr" sz="quarter" idx="11"/>
          </p:nvPr>
        </p:nvSpPr>
        <p:spPr>
          <a:xfrm>
            <a:off x="3124200" y="5562600"/>
            <a:ext cx="2895600" cy="365125"/>
          </a:xfrm>
        </p:spPr>
        <p:txBody>
          <a:bodyPr/>
          <a:lstStyle/>
          <a:p>
            <a:endParaRPr lang="en-US"/>
          </a:p>
        </p:txBody>
      </p:sp>
      <p:sp>
        <p:nvSpPr>
          <p:cNvPr id="9" name="Slide Number Placeholder 5"/>
          <p:cNvSpPr>
            <a:spLocks noGrp="1"/>
          </p:cNvSpPr>
          <p:nvPr>
            <p:ph type="sldNum" sz="quarter" idx="12"/>
          </p:nvPr>
        </p:nvSpPr>
        <p:spPr>
          <a:xfrm>
            <a:off x="6553200" y="5562600"/>
            <a:ext cx="2133600" cy="365125"/>
          </a:xfrm>
        </p:spPr>
        <p:txBody>
          <a:bodyPr/>
          <a:lstStyle/>
          <a:p>
            <a:fld id="{9E3EFB43-BEAF-4970-A06C-24B01B76FA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5562600"/>
            <a:ext cx="2133600" cy="365125"/>
          </a:xfrm>
        </p:spPr>
        <p:txBody>
          <a:bodyPr/>
          <a:lstStyle/>
          <a:p>
            <a:fld id="{A549ADDE-98E8-4149-84E6-9A28F99CE161}" type="datetimeFigureOut">
              <a:rPr lang="en-US" smtClean="0"/>
              <a:pPr/>
              <a:t>1/17/2012</a:t>
            </a:fld>
            <a:endParaRPr lang="en-US"/>
          </a:p>
        </p:txBody>
      </p:sp>
      <p:sp>
        <p:nvSpPr>
          <p:cNvPr id="5" name="Footer Placeholder 4"/>
          <p:cNvSpPr>
            <a:spLocks noGrp="1"/>
          </p:cNvSpPr>
          <p:nvPr>
            <p:ph type="ftr" sz="quarter" idx="11"/>
          </p:nvPr>
        </p:nvSpPr>
        <p:spPr>
          <a:xfrm>
            <a:off x="3124200" y="5562600"/>
            <a:ext cx="2895600" cy="365125"/>
          </a:xfrm>
        </p:spPr>
        <p:txBody>
          <a:bodyPr/>
          <a:lstStyle/>
          <a:p>
            <a:endParaRPr lang="en-US"/>
          </a:p>
        </p:txBody>
      </p:sp>
      <p:sp>
        <p:nvSpPr>
          <p:cNvPr id="6" name="Slide Number Placeholder 5"/>
          <p:cNvSpPr>
            <a:spLocks noGrp="1"/>
          </p:cNvSpPr>
          <p:nvPr>
            <p:ph type="sldNum" sz="quarter" idx="12"/>
          </p:nvPr>
        </p:nvSpPr>
        <p:spPr>
          <a:xfrm>
            <a:off x="6553200" y="5562600"/>
            <a:ext cx="2133600" cy="365125"/>
          </a:xfrm>
        </p:spPr>
        <p:txBody>
          <a:bodyPr/>
          <a:lstStyle/>
          <a:p>
            <a:fld id="{9E3EFB43-BEAF-4970-A06C-24B01B76FA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81400"/>
            <a:ext cx="7772400" cy="1362075"/>
          </a:xfrm>
        </p:spPr>
        <p:txBody>
          <a:bodyPr anchor="t"/>
          <a:lstStyle>
            <a:lvl1pPr algn="l">
              <a:defRPr sz="40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722313" y="20812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Date Placeholder 3"/>
          <p:cNvSpPr>
            <a:spLocks noGrp="1"/>
          </p:cNvSpPr>
          <p:nvPr>
            <p:ph type="dt" sz="half" idx="10"/>
          </p:nvPr>
        </p:nvSpPr>
        <p:spPr>
          <a:xfrm>
            <a:off x="457200" y="5562600"/>
            <a:ext cx="2133600" cy="365125"/>
          </a:xfrm>
        </p:spPr>
        <p:txBody>
          <a:bodyPr/>
          <a:lstStyle/>
          <a:p>
            <a:fld id="{A549ADDE-98E8-4149-84E6-9A28F99CE161}" type="datetimeFigureOut">
              <a:rPr lang="en-US" smtClean="0"/>
              <a:pPr/>
              <a:t>1/17/2012</a:t>
            </a:fld>
            <a:endParaRPr lang="en-US"/>
          </a:p>
        </p:txBody>
      </p:sp>
      <p:sp>
        <p:nvSpPr>
          <p:cNvPr id="12" name="Footer Placeholder 4"/>
          <p:cNvSpPr>
            <a:spLocks noGrp="1"/>
          </p:cNvSpPr>
          <p:nvPr>
            <p:ph type="ftr" sz="quarter" idx="11"/>
          </p:nvPr>
        </p:nvSpPr>
        <p:spPr>
          <a:xfrm>
            <a:off x="3124200" y="5562600"/>
            <a:ext cx="2895600" cy="365125"/>
          </a:xfrm>
        </p:spPr>
        <p:txBody>
          <a:bodyPr/>
          <a:lstStyle/>
          <a:p>
            <a:endParaRPr lang="en-US"/>
          </a:p>
        </p:txBody>
      </p:sp>
      <p:sp>
        <p:nvSpPr>
          <p:cNvPr id="13" name="Slide Number Placeholder 5"/>
          <p:cNvSpPr>
            <a:spLocks noGrp="1"/>
          </p:cNvSpPr>
          <p:nvPr>
            <p:ph type="sldNum" sz="quarter" idx="12"/>
          </p:nvPr>
        </p:nvSpPr>
        <p:spPr>
          <a:xfrm>
            <a:off x="6553200" y="5562600"/>
            <a:ext cx="2133600" cy="365125"/>
          </a:xfrm>
        </p:spPr>
        <p:txBody>
          <a:bodyPr/>
          <a:lstStyle/>
          <a:p>
            <a:fld id="{9E3EFB43-BEAF-4970-A06C-24B01B76FA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a:xfrm>
            <a:off x="457200" y="5562600"/>
            <a:ext cx="2133600" cy="365125"/>
          </a:xfrm>
        </p:spPr>
        <p:txBody>
          <a:bodyPr/>
          <a:lstStyle/>
          <a:p>
            <a:fld id="{A549ADDE-98E8-4149-84E6-9A28F99CE161}" type="datetimeFigureOut">
              <a:rPr lang="en-US" smtClean="0"/>
              <a:pPr/>
              <a:t>1/17/2012</a:t>
            </a:fld>
            <a:endParaRPr lang="en-US"/>
          </a:p>
        </p:txBody>
      </p:sp>
      <p:sp>
        <p:nvSpPr>
          <p:cNvPr id="9" name="Footer Placeholder 4"/>
          <p:cNvSpPr>
            <a:spLocks noGrp="1"/>
          </p:cNvSpPr>
          <p:nvPr>
            <p:ph type="ftr" sz="quarter" idx="11"/>
          </p:nvPr>
        </p:nvSpPr>
        <p:spPr>
          <a:xfrm>
            <a:off x="3124200" y="5562600"/>
            <a:ext cx="2895600" cy="365125"/>
          </a:xfrm>
        </p:spPr>
        <p:txBody>
          <a:bodyPr/>
          <a:lstStyle/>
          <a:p>
            <a:endParaRPr lang="en-US"/>
          </a:p>
        </p:txBody>
      </p:sp>
      <p:sp>
        <p:nvSpPr>
          <p:cNvPr id="10" name="Slide Number Placeholder 5"/>
          <p:cNvSpPr>
            <a:spLocks noGrp="1"/>
          </p:cNvSpPr>
          <p:nvPr>
            <p:ph type="sldNum" sz="quarter" idx="12"/>
          </p:nvPr>
        </p:nvSpPr>
        <p:spPr>
          <a:xfrm>
            <a:off x="6553200" y="5562600"/>
            <a:ext cx="2133600" cy="365125"/>
          </a:xfrm>
        </p:spPr>
        <p:txBody>
          <a:bodyPr/>
          <a:lstStyle/>
          <a:p>
            <a:fld id="{9E3EFB43-BEAF-4970-A06C-24B01B76FA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159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159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5" name="Date Placeholder 3"/>
          <p:cNvSpPr>
            <a:spLocks noGrp="1"/>
          </p:cNvSpPr>
          <p:nvPr>
            <p:ph type="dt" sz="half" idx="10"/>
          </p:nvPr>
        </p:nvSpPr>
        <p:spPr>
          <a:xfrm>
            <a:off x="457200" y="5562600"/>
            <a:ext cx="2133600" cy="365125"/>
          </a:xfrm>
        </p:spPr>
        <p:txBody>
          <a:bodyPr/>
          <a:lstStyle/>
          <a:p>
            <a:fld id="{A549ADDE-98E8-4149-84E6-9A28F99CE161}" type="datetimeFigureOut">
              <a:rPr lang="en-US" smtClean="0"/>
              <a:pPr/>
              <a:t>1/17/2012</a:t>
            </a:fld>
            <a:endParaRPr lang="en-US"/>
          </a:p>
        </p:txBody>
      </p:sp>
      <p:sp>
        <p:nvSpPr>
          <p:cNvPr id="16" name="Footer Placeholder 4"/>
          <p:cNvSpPr>
            <a:spLocks noGrp="1"/>
          </p:cNvSpPr>
          <p:nvPr>
            <p:ph type="ftr" sz="quarter" idx="11"/>
          </p:nvPr>
        </p:nvSpPr>
        <p:spPr>
          <a:xfrm>
            <a:off x="3124200" y="5562600"/>
            <a:ext cx="2895600" cy="365125"/>
          </a:xfrm>
        </p:spPr>
        <p:txBody>
          <a:bodyPr/>
          <a:lstStyle/>
          <a:p>
            <a:endParaRPr lang="en-US"/>
          </a:p>
        </p:txBody>
      </p:sp>
      <p:sp>
        <p:nvSpPr>
          <p:cNvPr id="17" name="Slide Number Placeholder 5"/>
          <p:cNvSpPr>
            <a:spLocks noGrp="1"/>
          </p:cNvSpPr>
          <p:nvPr>
            <p:ph type="sldNum" sz="quarter" idx="12"/>
          </p:nvPr>
        </p:nvSpPr>
        <p:spPr>
          <a:xfrm>
            <a:off x="6553200" y="5562600"/>
            <a:ext cx="2133600" cy="365125"/>
          </a:xfrm>
        </p:spPr>
        <p:txBody>
          <a:bodyPr/>
          <a:lstStyle/>
          <a:p>
            <a:fld id="{9E3EFB43-BEAF-4970-A06C-24B01B76FA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3"/>
          <p:cNvSpPr>
            <a:spLocks noGrp="1"/>
          </p:cNvSpPr>
          <p:nvPr>
            <p:ph type="dt" sz="half" idx="10"/>
          </p:nvPr>
        </p:nvSpPr>
        <p:spPr>
          <a:xfrm>
            <a:off x="457200" y="5562600"/>
            <a:ext cx="2133600" cy="365125"/>
          </a:xfrm>
        </p:spPr>
        <p:txBody>
          <a:bodyPr/>
          <a:lstStyle/>
          <a:p>
            <a:fld id="{A549ADDE-98E8-4149-84E6-9A28F99CE161}" type="datetimeFigureOut">
              <a:rPr lang="en-US" smtClean="0"/>
              <a:pPr/>
              <a:t>1/17/2012</a:t>
            </a:fld>
            <a:endParaRPr lang="en-US"/>
          </a:p>
        </p:txBody>
      </p:sp>
      <p:sp>
        <p:nvSpPr>
          <p:cNvPr id="7" name="Footer Placeholder 4"/>
          <p:cNvSpPr>
            <a:spLocks noGrp="1"/>
          </p:cNvSpPr>
          <p:nvPr>
            <p:ph type="ftr" sz="quarter" idx="11"/>
          </p:nvPr>
        </p:nvSpPr>
        <p:spPr>
          <a:xfrm>
            <a:off x="3124200" y="5562600"/>
            <a:ext cx="2895600" cy="365125"/>
          </a:xfrm>
        </p:spPr>
        <p:txBody>
          <a:bodyPr/>
          <a:lstStyle/>
          <a:p>
            <a:endParaRPr lang="en-US"/>
          </a:p>
        </p:txBody>
      </p:sp>
      <p:sp>
        <p:nvSpPr>
          <p:cNvPr id="8" name="Slide Number Placeholder 5"/>
          <p:cNvSpPr>
            <a:spLocks noGrp="1"/>
          </p:cNvSpPr>
          <p:nvPr>
            <p:ph type="sldNum" sz="quarter" idx="12"/>
          </p:nvPr>
        </p:nvSpPr>
        <p:spPr>
          <a:xfrm>
            <a:off x="6553200" y="5562600"/>
            <a:ext cx="2133600" cy="365125"/>
          </a:xfrm>
        </p:spPr>
        <p:txBody>
          <a:bodyPr/>
          <a:lstStyle/>
          <a:p>
            <a:fld id="{9E3EFB43-BEAF-4970-A06C-24B01B76FA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457200" y="5562600"/>
            <a:ext cx="2133600" cy="365125"/>
          </a:xfrm>
        </p:spPr>
        <p:txBody>
          <a:bodyPr/>
          <a:lstStyle/>
          <a:p>
            <a:fld id="{A549ADDE-98E8-4149-84E6-9A28F99CE161}" type="datetimeFigureOut">
              <a:rPr lang="en-US" smtClean="0"/>
              <a:pPr/>
              <a:t>1/17/2012</a:t>
            </a:fld>
            <a:endParaRPr lang="en-US"/>
          </a:p>
        </p:txBody>
      </p:sp>
      <p:sp>
        <p:nvSpPr>
          <p:cNvPr id="7" name="Footer Placeholder 4"/>
          <p:cNvSpPr>
            <a:spLocks noGrp="1"/>
          </p:cNvSpPr>
          <p:nvPr>
            <p:ph type="ftr" sz="quarter" idx="11"/>
          </p:nvPr>
        </p:nvSpPr>
        <p:spPr>
          <a:xfrm>
            <a:off x="3124200" y="5562600"/>
            <a:ext cx="2895600" cy="365125"/>
          </a:xfrm>
        </p:spPr>
        <p:txBody>
          <a:bodyPr/>
          <a:lstStyle/>
          <a:p>
            <a:endParaRPr lang="en-US"/>
          </a:p>
        </p:txBody>
      </p:sp>
      <p:sp>
        <p:nvSpPr>
          <p:cNvPr id="8" name="Slide Number Placeholder 5"/>
          <p:cNvSpPr>
            <a:spLocks noGrp="1"/>
          </p:cNvSpPr>
          <p:nvPr>
            <p:ph type="sldNum" sz="quarter" idx="12"/>
          </p:nvPr>
        </p:nvSpPr>
        <p:spPr>
          <a:xfrm>
            <a:off x="6553200" y="5562600"/>
            <a:ext cx="2133600" cy="365125"/>
          </a:xfrm>
        </p:spPr>
        <p:txBody>
          <a:bodyPr/>
          <a:lstStyle/>
          <a:p>
            <a:fld id="{9E3EFB43-BEAF-4970-A06C-24B01B76FA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98120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514600" y="273051"/>
            <a:ext cx="6172200" cy="49847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1981200" cy="3822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457200" y="5562600"/>
            <a:ext cx="2133600" cy="365125"/>
          </a:xfrm>
        </p:spPr>
        <p:txBody>
          <a:bodyPr/>
          <a:lstStyle/>
          <a:p>
            <a:fld id="{A549ADDE-98E8-4149-84E6-9A28F99CE161}" type="datetimeFigureOut">
              <a:rPr lang="en-US" smtClean="0"/>
              <a:pPr/>
              <a:t>1/17/2012</a:t>
            </a:fld>
            <a:endParaRPr lang="en-US"/>
          </a:p>
        </p:txBody>
      </p:sp>
      <p:sp>
        <p:nvSpPr>
          <p:cNvPr id="9" name="Footer Placeholder 4"/>
          <p:cNvSpPr>
            <a:spLocks noGrp="1"/>
          </p:cNvSpPr>
          <p:nvPr>
            <p:ph type="ftr" sz="quarter" idx="11"/>
          </p:nvPr>
        </p:nvSpPr>
        <p:spPr>
          <a:xfrm>
            <a:off x="3124200" y="5562600"/>
            <a:ext cx="2895600" cy="365125"/>
          </a:xfrm>
        </p:spPr>
        <p:txBody>
          <a:bodyPr/>
          <a:lstStyle/>
          <a:p>
            <a:endParaRPr lang="en-US"/>
          </a:p>
        </p:txBody>
      </p:sp>
      <p:sp>
        <p:nvSpPr>
          <p:cNvPr id="10" name="Slide Number Placeholder 5"/>
          <p:cNvSpPr>
            <a:spLocks noGrp="1"/>
          </p:cNvSpPr>
          <p:nvPr>
            <p:ph type="sldNum" sz="quarter" idx="12"/>
          </p:nvPr>
        </p:nvSpPr>
        <p:spPr>
          <a:xfrm>
            <a:off x="6553200" y="5562600"/>
            <a:ext cx="2133600" cy="365125"/>
          </a:xfrm>
        </p:spPr>
        <p:txBody>
          <a:bodyPr/>
          <a:lstStyle/>
          <a:p>
            <a:fld id="{9E3EFB43-BEAF-4970-A06C-24B01B76FA99}" type="slidenum">
              <a:rPr lang="en-US" smtClean="0"/>
              <a:pPr/>
              <a:t>‹#›</a:t>
            </a:fld>
            <a:endParaRPr lang="en-US"/>
          </a:p>
        </p:txBody>
      </p:sp>
      <p:cxnSp>
        <p:nvCxnSpPr>
          <p:cNvPr id="12" name="Straight Connector 11"/>
          <p:cNvCxnSpPr/>
          <p:nvPr userDrawn="1"/>
        </p:nvCxnSpPr>
        <p:spPr>
          <a:xfrm rot="5400000">
            <a:off x="-76201" y="2819400"/>
            <a:ext cx="51816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5262"/>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3273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5720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457200" y="5562600"/>
            <a:ext cx="2133600" cy="365125"/>
          </a:xfrm>
        </p:spPr>
        <p:txBody>
          <a:bodyPr/>
          <a:lstStyle/>
          <a:p>
            <a:fld id="{A549ADDE-98E8-4149-84E6-9A28F99CE161}" type="datetimeFigureOut">
              <a:rPr lang="en-US" smtClean="0"/>
              <a:pPr/>
              <a:t>1/17/2012</a:t>
            </a:fld>
            <a:endParaRPr lang="en-US"/>
          </a:p>
        </p:txBody>
      </p:sp>
      <p:sp>
        <p:nvSpPr>
          <p:cNvPr id="9" name="Footer Placeholder 4"/>
          <p:cNvSpPr>
            <a:spLocks noGrp="1"/>
          </p:cNvSpPr>
          <p:nvPr>
            <p:ph type="ftr" sz="quarter" idx="11"/>
          </p:nvPr>
        </p:nvSpPr>
        <p:spPr>
          <a:xfrm>
            <a:off x="3124200" y="5562600"/>
            <a:ext cx="2895600" cy="365125"/>
          </a:xfrm>
        </p:spPr>
        <p:txBody>
          <a:bodyPr/>
          <a:lstStyle/>
          <a:p>
            <a:endParaRPr lang="en-US"/>
          </a:p>
        </p:txBody>
      </p:sp>
      <p:sp>
        <p:nvSpPr>
          <p:cNvPr id="10" name="Slide Number Placeholder 5"/>
          <p:cNvSpPr>
            <a:spLocks noGrp="1"/>
          </p:cNvSpPr>
          <p:nvPr>
            <p:ph type="sldNum" sz="quarter" idx="12"/>
          </p:nvPr>
        </p:nvSpPr>
        <p:spPr>
          <a:xfrm>
            <a:off x="6553200" y="5562600"/>
            <a:ext cx="2133600" cy="365125"/>
          </a:xfrm>
        </p:spPr>
        <p:txBody>
          <a:bodyPr/>
          <a:lstStyle/>
          <a:p>
            <a:fld id="{9E3EFB43-BEAF-4970-A06C-24B01B76FA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49ADDE-98E8-4149-84E6-9A28F99CE161}" type="datetimeFigureOut">
              <a:rPr lang="en-US" smtClean="0"/>
              <a:pPr/>
              <a:t>1/17/2012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3EFB43-BEAF-4970-A06C-24B01B76FA99}" type="slidenum">
              <a:rPr lang="en-US" smtClean="0"/>
              <a:pPr/>
              <a:t>‹#›</a:t>
            </a:fld>
            <a:endParaRPr lang="en-US"/>
          </a:p>
        </p:txBody>
      </p:sp>
      <p:sp>
        <p:nvSpPr>
          <p:cNvPr id="7" name="Rectangle 6"/>
          <p:cNvSpPr/>
          <p:nvPr/>
        </p:nvSpPr>
        <p:spPr>
          <a:xfrm>
            <a:off x="0" y="6019800"/>
            <a:ext cx="9144000" cy="8382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descr="2campus_cmyk_h1.png"/>
          <p:cNvPicPr>
            <a:picLocks noChangeAspect="1"/>
          </p:cNvPicPr>
          <p:nvPr/>
        </p:nvPicPr>
        <p:blipFill>
          <a:blip r:embed="rId13" cstate="print"/>
          <a:stretch>
            <a:fillRect/>
          </a:stretch>
        </p:blipFill>
        <p:spPr>
          <a:xfrm>
            <a:off x="228600" y="6163057"/>
            <a:ext cx="3544823" cy="51847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b="1" i="0" kern="1200">
          <a:solidFill>
            <a:schemeClr val="tx1"/>
          </a:solidFill>
          <a:latin typeface="Arial"/>
          <a:ea typeface="+mn-ea"/>
          <a:cs typeface="Arial"/>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b="1" i="1"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brian.gerber@ucdenver.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anu.ramaswami@ucdenver.ed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ucdenver.edu/academics/colleges/SPA/Pages/index.asp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ucdenver.edu/academics/colleges/SPA/Pages/index.aspx"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hyperlink" Target="mailto:chris.weible@ucdenver.edu" TargetMode="External"/><Relationship Id="rId2" Type="http://schemas.openxmlformats.org/officeDocument/2006/relationships/hyperlink" Target="mailto:tanya.heikkila@ucdenver.edu"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ucdenver.edu/academics/colleges/SPA/Pages/index.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roxana.witter@ucdenver.edu"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685800" y="685800"/>
            <a:ext cx="7620000" cy="5029200"/>
          </a:xfrm>
        </p:spPr>
        <p:txBody>
          <a:bodyPr>
            <a:normAutofit fontScale="90000"/>
          </a:bodyPr>
          <a:lstStyle/>
          <a:p>
            <a:r>
              <a:rPr lang="en-US" sz="3200" dirty="0" smtClean="0">
                <a:latin typeface="Archer Bold"/>
                <a:cs typeface="Archer Bold"/>
              </a:rPr>
              <a:t>Current and Proposed Research Activities Addressing Health, Environmental, Economic, and Political Issues Related to Natural Gas Development</a:t>
            </a:r>
            <a:br>
              <a:rPr lang="en-US" sz="3200" dirty="0" smtClean="0">
                <a:latin typeface="Archer Bold"/>
                <a:cs typeface="Archer Bold"/>
              </a:rPr>
            </a:br>
            <a:r>
              <a:rPr lang="en-US" sz="3200" dirty="0" smtClean="0">
                <a:latin typeface="Archer Bold"/>
                <a:cs typeface="Archer Bold"/>
              </a:rPr>
              <a:t/>
            </a:r>
            <a:br>
              <a:rPr lang="en-US" sz="3200" dirty="0" smtClean="0">
                <a:latin typeface="Archer Bold"/>
                <a:cs typeface="Archer Bold"/>
              </a:rPr>
            </a:br>
            <a:r>
              <a:rPr lang="en-US" sz="2000" dirty="0" smtClean="0">
                <a:latin typeface="Archer Bold"/>
                <a:cs typeface="Archer Bold"/>
              </a:rPr>
              <a:t>Environmental &amp; Occupational Health, School of Public Health</a:t>
            </a:r>
            <a:br>
              <a:rPr lang="en-US" sz="2000" dirty="0" smtClean="0">
                <a:latin typeface="Archer Bold"/>
                <a:cs typeface="Archer Bold"/>
              </a:rPr>
            </a:br>
            <a:r>
              <a:rPr lang="en-US" sz="2000" dirty="0" smtClean="0">
                <a:latin typeface="Archer Bold"/>
                <a:cs typeface="Archer Bold"/>
              </a:rPr>
              <a:t/>
            </a:r>
            <a:br>
              <a:rPr lang="en-US" sz="2000" dirty="0" smtClean="0">
                <a:latin typeface="Archer Bold"/>
                <a:cs typeface="Archer Bold"/>
              </a:rPr>
            </a:br>
            <a:r>
              <a:rPr lang="en-US" sz="2000" dirty="0" err="1" smtClean="0">
                <a:latin typeface="Archer Bold"/>
                <a:cs typeface="Archer Bold"/>
              </a:rPr>
              <a:t>Buechner</a:t>
            </a:r>
            <a:r>
              <a:rPr lang="en-US" sz="2000" dirty="0" smtClean="0">
                <a:latin typeface="Archer Bold"/>
                <a:cs typeface="Archer Bold"/>
              </a:rPr>
              <a:t> Institute for Governance, </a:t>
            </a:r>
            <a:br>
              <a:rPr lang="en-US" sz="2000" dirty="0" smtClean="0">
                <a:latin typeface="Archer Bold"/>
                <a:cs typeface="Archer Bold"/>
              </a:rPr>
            </a:br>
            <a:r>
              <a:rPr lang="en-US" sz="2000" dirty="0" smtClean="0">
                <a:latin typeface="Archer Bold"/>
                <a:cs typeface="Archer Bold"/>
              </a:rPr>
              <a:t>The Wirth Chair in Sustainable Development,</a:t>
            </a:r>
            <a:br>
              <a:rPr lang="en-US" sz="2000" dirty="0" smtClean="0">
                <a:latin typeface="Archer Bold"/>
                <a:cs typeface="Archer Bold"/>
              </a:rPr>
            </a:br>
            <a:r>
              <a:rPr lang="en-US" sz="2000" dirty="0" smtClean="0">
                <a:latin typeface="Archer Bold"/>
                <a:cs typeface="Archer Bold"/>
              </a:rPr>
              <a:t>School of Public Affairs</a:t>
            </a:r>
            <a:br>
              <a:rPr lang="en-US" sz="2000" dirty="0" smtClean="0">
                <a:latin typeface="Archer Bold"/>
                <a:cs typeface="Archer Bold"/>
              </a:rPr>
            </a:br>
            <a:r>
              <a:rPr lang="en-US" sz="2000" dirty="0" smtClean="0">
                <a:latin typeface="Archer Bold"/>
                <a:cs typeface="Archer Bold"/>
              </a:rPr>
              <a:t/>
            </a:r>
            <a:br>
              <a:rPr lang="en-US" sz="2000" dirty="0" smtClean="0">
                <a:latin typeface="Archer Bold"/>
                <a:cs typeface="Archer Bold"/>
              </a:rPr>
            </a:br>
            <a:r>
              <a:rPr lang="en-US" sz="2000" dirty="0" smtClean="0">
                <a:latin typeface="Archer Bold"/>
                <a:cs typeface="Archer Bold"/>
              </a:rPr>
              <a:t>Center for Sustainable Infrastructure Systems</a:t>
            </a:r>
            <a:br>
              <a:rPr lang="en-US" sz="2000" dirty="0" smtClean="0">
                <a:latin typeface="Archer Bold"/>
                <a:cs typeface="Archer Bold"/>
              </a:rPr>
            </a:br>
            <a:r>
              <a:rPr lang="en-US" sz="2000" dirty="0" smtClean="0">
                <a:latin typeface="Archer Bold"/>
                <a:cs typeface="Archer Bold"/>
              </a:rPr>
              <a:t>College of Engineering &amp; Applied Sciences</a:t>
            </a:r>
            <a:endParaRPr lang="en-US" sz="2000" dirty="0">
              <a:latin typeface="Archer Bold"/>
              <a:cs typeface="Archer Bold"/>
            </a:endParaRPr>
          </a:p>
        </p:txBody>
      </p:sp>
      <p:sp>
        <p:nvSpPr>
          <p:cNvPr id="80900" name="AutoShape 4" descr="wirthchairweblogo"/>
          <p:cNvSpPr>
            <a:spLocks noChangeAspect="1" noChangeArrowheads="1"/>
          </p:cNvSpPr>
          <p:nvPr/>
        </p:nvSpPr>
        <p:spPr bwMode="auto">
          <a:xfrm>
            <a:off x="155575" y="-296863"/>
            <a:ext cx="4610100" cy="6191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0902" name="AutoShape 6" descr="wirthchairweblogo"/>
          <p:cNvSpPr>
            <a:spLocks noChangeAspect="1" noChangeArrowheads="1"/>
          </p:cNvSpPr>
          <p:nvPr/>
        </p:nvSpPr>
        <p:spPr bwMode="auto">
          <a:xfrm>
            <a:off x="155575" y="-296863"/>
            <a:ext cx="4610100" cy="6191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0904" name="AutoShape 8" descr="wirthchairweblogo"/>
          <p:cNvSpPr>
            <a:spLocks noChangeAspect="1" noChangeArrowheads="1"/>
          </p:cNvSpPr>
          <p:nvPr/>
        </p:nvSpPr>
        <p:spPr bwMode="auto">
          <a:xfrm>
            <a:off x="155575" y="-296863"/>
            <a:ext cx="4610100" cy="6191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4648200" cy="990600"/>
          </a:xfrm>
        </p:spPr>
        <p:txBody>
          <a:bodyPr>
            <a:normAutofit/>
          </a:bodyPr>
          <a:lstStyle/>
          <a:p>
            <a:r>
              <a:rPr lang="en-US" dirty="0" smtClean="0"/>
              <a:t>Researchers</a:t>
            </a:r>
            <a:endParaRPr lang="en-US" dirty="0"/>
          </a:p>
        </p:txBody>
      </p:sp>
      <p:sp>
        <p:nvSpPr>
          <p:cNvPr id="3" name="Content Placeholder 2"/>
          <p:cNvSpPr>
            <a:spLocks noGrp="1"/>
          </p:cNvSpPr>
          <p:nvPr>
            <p:ph idx="1"/>
          </p:nvPr>
        </p:nvSpPr>
        <p:spPr>
          <a:xfrm>
            <a:off x="457200" y="1600200"/>
            <a:ext cx="8458200" cy="4190999"/>
          </a:xfrm>
        </p:spPr>
        <p:txBody>
          <a:bodyPr>
            <a:normAutofit/>
          </a:bodyPr>
          <a:lstStyle/>
          <a:p>
            <a:r>
              <a:rPr lang="en-US" b="0" dirty="0" smtClean="0"/>
              <a:t>Dr. Brian Gerber,  Associate </a:t>
            </a:r>
            <a:r>
              <a:rPr lang="en-US" b="0" dirty="0" smtClean="0"/>
              <a:t>Prof. </a:t>
            </a:r>
            <a:r>
              <a:rPr lang="en-US" b="0" dirty="0" smtClean="0"/>
              <a:t>&amp; </a:t>
            </a:r>
            <a:r>
              <a:rPr lang="en-US" b="0" dirty="0" smtClean="0"/>
              <a:t>Exec. Director</a:t>
            </a:r>
            <a:endParaRPr lang="en-US" b="0" dirty="0" smtClean="0"/>
          </a:p>
          <a:p>
            <a:r>
              <a:rPr lang="en-US" b="0" dirty="0" smtClean="0"/>
              <a:t>Samuel </a:t>
            </a:r>
            <a:r>
              <a:rPr lang="en-US" b="0" dirty="0" smtClean="0"/>
              <a:t>Gallaher, Ph.D. Student</a:t>
            </a:r>
            <a:endParaRPr lang="en-US" b="0" dirty="0" smtClean="0"/>
          </a:p>
          <a:p>
            <a:r>
              <a:rPr lang="en-US" b="0" dirty="0" smtClean="0"/>
              <a:t>Jennifer </a:t>
            </a:r>
            <a:r>
              <a:rPr lang="en-US" b="0" dirty="0" err="1" smtClean="0"/>
              <a:t>Kagen</a:t>
            </a:r>
            <a:r>
              <a:rPr lang="en-US" b="0" dirty="0" smtClean="0"/>
              <a:t>, M.P.A. Student</a:t>
            </a:r>
            <a:endParaRPr lang="en-US" b="0" dirty="0" smtClean="0"/>
          </a:p>
          <a:p>
            <a:endParaRPr lang="en-US" dirty="0" smtClean="0"/>
          </a:p>
          <a:p>
            <a:pPr>
              <a:buNone/>
            </a:pPr>
            <a:r>
              <a:rPr lang="en-US" dirty="0" smtClean="0"/>
              <a:t>For more information contact</a:t>
            </a:r>
          </a:p>
          <a:p>
            <a:pPr lvl="1"/>
            <a:r>
              <a:rPr lang="en-US" dirty="0" smtClean="0"/>
              <a:t>Brian Gerber: </a:t>
            </a:r>
            <a:r>
              <a:rPr lang="en-US" dirty="0" smtClean="0">
                <a:hlinkClick r:id="rId2"/>
              </a:rPr>
              <a:t>brian.gerber@ucdenver.edu</a:t>
            </a:r>
            <a:endParaRPr lang="en-US" dirty="0" smtClean="0"/>
          </a:p>
          <a:p>
            <a:pPr lvl="1">
              <a:buNone/>
            </a:pPr>
            <a:r>
              <a:rPr lang="en-US" dirty="0" smtClean="0"/>
              <a:t> </a:t>
            </a:r>
          </a:p>
        </p:txBody>
      </p:sp>
      <p:pic>
        <p:nvPicPr>
          <p:cNvPr id="5" name="Picture 2" descr="C:\Documents and Settings\heikkilt\Local Settings\Temp\spa_buechnerlogo_horiz_4c.jpg"/>
          <p:cNvPicPr>
            <a:picLocks noChangeAspect="1" noChangeArrowheads="1"/>
          </p:cNvPicPr>
          <p:nvPr/>
        </p:nvPicPr>
        <p:blipFill>
          <a:blip r:embed="rId3" cstate="print"/>
          <a:srcRect/>
          <a:stretch>
            <a:fillRect/>
          </a:stretch>
        </p:blipFill>
        <p:spPr bwMode="auto">
          <a:xfrm>
            <a:off x="4648200" y="152400"/>
            <a:ext cx="4213860" cy="75906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1752600"/>
            <a:ext cx="7772400" cy="1362075"/>
          </a:xfrm>
        </p:spPr>
        <p:txBody>
          <a:bodyPr/>
          <a:lstStyle/>
          <a:p>
            <a:r>
              <a:rPr lang="en-US" dirty="0" smtClean="0"/>
              <a:t>Center for Sustainable Infrastructure Systems</a:t>
            </a:r>
            <a:endParaRPr lang="en-US" dirty="0"/>
          </a:p>
        </p:txBody>
      </p:sp>
      <p:sp>
        <p:nvSpPr>
          <p:cNvPr id="8" name="Text Placeholder 7"/>
          <p:cNvSpPr>
            <a:spLocks noGrp="1"/>
          </p:cNvSpPr>
          <p:nvPr>
            <p:ph type="body" idx="1"/>
          </p:nvPr>
        </p:nvSpPr>
        <p:spPr>
          <a:xfrm>
            <a:off x="722313" y="2971800"/>
            <a:ext cx="7772400" cy="609600"/>
          </a:xfrm>
        </p:spPr>
        <p:txBody>
          <a:bodyPr/>
          <a:lstStyle/>
          <a:p>
            <a:r>
              <a:rPr lang="en-US" dirty="0" smtClean="0"/>
              <a:t>College of Engineering &amp; School of Public Affairs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343400"/>
          </a:xfrm>
        </p:spPr>
        <p:txBody>
          <a:bodyPr>
            <a:normAutofit fontScale="77500" lnSpcReduction="20000"/>
          </a:bodyPr>
          <a:lstStyle/>
          <a:p>
            <a:pPr indent="0">
              <a:spcAft>
                <a:spcPts val="600"/>
              </a:spcAft>
              <a:buNone/>
            </a:pPr>
            <a:r>
              <a:rPr lang="en-US" dirty="0" smtClean="0"/>
              <a:t>Measuring &amp; Communicating the Environmental and Economic Benefits/Costs of Natural Gas Production in Colorado</a:t>
            </a:r>
          </a:p>
          <a:p>
            <a:pPr indent="0">
              <a:spcAft>
                <a:spcPts val="600"/>
              </a:spcAft>
              <a:buNone/>
            </a:pPr>
            <a:r>
              <a:rPr lang="en-US" dirty="0" smtClean="0"/>
              <a:t>Part I:</a:t>
            </a:r>
          </a:p>
          <a:p>
            <a:pPr lvl="1"/>
            <a:r>
              <a:rPr lang="en-US" dirty="0" smtClean="0"/>
              <a:t>Evaluate trade-offs between water use, energy efficiency, carbon emissions, economic benefits/costs and public health benefits/costs at natural gas production locations in Colorado using production technology improvements (e.g., multi-well pads) </a:t>
            </a:r>
            <a:r>
              <a:rPr lang="en-US" i="1" dirty="0" smtClean="0"/>
              <a:t>and</a:t>
            </a:r>
            <a:r>
              <a:rPr lang="en-US" dirty="0" smtClean="0"/>
              <a:t> consumption locations (Colorado households overall).</a:t>
            </a:r>
          </a:p>
          <a:p>
            <a:pPr lvl="2"/>
            <a:r>
              <a:rPr lang="en-US" sz="2300" dirty="0" smtClean="0"/>
              <a:t>Evaluate  tradeoffs against other fuels and technologies both conventional and next generation </a:t>
            </a:r>
            <a:r>
              <a:rPr lang="en-US" sz="2300" dirty="0" err="1" smtClean="0"/>
              <a:t>renewables</a:t>
            </a:r>
            <a:endParaRPr lang="en-US" sz="2300" dirty="0" smtClean="0"/>
          </a:p>
          <a:p>
            <a:pPr lvl="2"/>
            <a:r>
              <a:rPr lang="en-US" sz="2300" dirty="0" smtClean="0"/>
              <a:t>Utilize expertise in Life Cycle Assessment, Carbon Foot-printing and Water-</a:t>
            </a:r>
            <a:r>
              <a:rPr lang="en-US" sz="2300" dirty="0" err="1" smtClean="0"/>
              <a:t>Footprinting</a:t>
            </a:r>
            <a:r>
              <a:rPr lang="en-US" sz="2300" dirty="0" smtClean="0"/>
              <a:t> developed in CSIS NSF IGERT grant (Research Underway)</a:t>
            </a:r>
          </a:p>
        </p:txBody>
      </p:sp>
      <p:sp>
        <p:nvSpPr>
          <p:cNvPr id="4" name="Title 1"/>
          <p:cNvSpPr>
            <a:spLocks noGrp="1"/>
          </p:cNvSpPr>
          <p:nvPr>
            <p:ph type="title"/>
          </p:nvPr>
        </p:nvSpPr>
        <p:spPr>
          <a:xfrm>
            <a:off x="152400" y="152400"/>
            <a:ext cx="4343400" cy="685800"/>
          </a:xfrm>
        </p:spPr>
        <p:txBody>
          <a:bodyPr>
            <a:normAutofit fontScale="90000"/>
          </a:bodyPr>
          <a:lstStyle/>
          <a:p>
            <a:r>
              <a:rPr lang="en-US" dirty="0" smtClean="0"/>
              <a:t>Proposed Research</a:t>
            </a:r>
            <a:endParaRPr lang="en-US" dirty="0"/>
          </a:p>
        </p:txBody>
      </p:sp>
      <p:pic>
        <p:nvPicPr>
          <p:cNvPr id="5" name="Picture 7" descr="CSIS"/>
          <p:cNvPicPr>
            <a:picLocks noChangeAspect="1" noChangeArrowheads="1"/>
          </p:cNvPicPr>
          <p:nvPr/>
        </p:nvPicPr>
        <p:blipFill>
          <a:blip r:embed="rId2"/>
          <a:srcRect/>
          <a:stretch>
            <a:fillRect/>
          </a:stretch>
        </p:blipFill>
        <p:spPr bwMode="auto">
          <a:xfrm>
            <a:off x="3962400" y="762000"/>
            <a:ext cx="5181600" cy="50335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190999"/>
          </a:xfrm>
        </p:spPr>
        <p:txBody>
          <a:bodyPr>
            <a:normAutofit fontScale="77500" lnSpcReduction="20000"/>
          </a:bodyPr>
          <a:lstStyle/>
          <a:p>
            <a:pPr indent="0">
              <a:spcAft>
                <a:spcPts val="600"/>
              </a:spcAft>
              <a:buNone/>
            </a:pPr>
            <a:r>
              <a:rPr lang="en-US" dirty="0" smtClean="0"/>
              <a:t>Measuring &amp; Communicating the Environmental and Economic Benefits/Costs of Natural Gas Production in Colorado. </a:t>
            </a:r>
          </a:p>
          <a:p>
            <a:pPr indent="0">
              <a:spcAft>
                <a:spcPts val="600"/>
              </a:spcAft>
              <a:buNone/>
            </a:pPr>
            <a:r>
              <a:rPr lang="en-US" dirty="0" smtClean="0"/>
              <a:t>Part II:</a:t>
            </a:r>
          </a:p>
          <a:p>
            <a:pPr lvl="1">
              <a:spcAft>
                <a:spcPts val="600"/>
              </a:spcAft>
            </a:pPr>
            <a:r>
              <a:rPr lang="en-US" dirty="0" smtClean="0"/>
              <a:t>Share the metrics and analytic information developed in Part I in a participatory dialogue with citizens, the gas industry and policy actors</a:t>
            </a:r>
          </a:p>
          <a:p>
            <a:pPr lvl="1"/>
            <a:r>
              <a:rPr lang="en-US" dirty="0" smtClean="0"/>
              <a:t>Conduct outreach with the community on sustainability planning by integrating energy, water, health and economic development objectives and quantifying job creation and business development</a:t>
            </a:r>
          </a:p>
          <a:p>
            <a:pPr lvl="1"/>
            <a:r>
              <a:rPr lang="en-US" dirty="0" smtClean="0"/>
              <a:t>Utilize participatory research model published in Ramaswami et al. 2011 and tested in 4-5 Colorado cities</a:t>
            </a:r>
          </a:p>
          <a:p>
            <a:pPr lvl="1"/>
            <a:endParaRPr lang="en-US" dirty="0" smtClean="0"/>
          </a:p>
        </p:txBody>
      </p:sp>
      <p:sp>
        <p:nvSpPr>
          <p:cNvPr id="4" name="Title 1"/>
          <p:cNvSpPr>
            <a:spLocks noGrp="1"/>
          </p:cNvSpPr>
          <p:nvPr>
            <p:ph type="title"/>
          </p:nvPr>
        </p:nvSpPr>
        <p:spPr>
          <a:xfrm>
            <a:off x="152400" y="152400"/>
            <a:ext cx="4343400" cy="685800"/>
          </a:xfrm>
        </p:spPr>
        <p:txBody>
          <a:bodyPr>
            <a:normAutofit fontScale="90000"/>
          </a:bodyPr>
          <a:lstStyle/>
          <a:p>
            <a:r>
              <a:rPr lang="en-US" dirty="0" smtClean="0"/>
              <a:t>Proposed Research</a:t>
            </a:r>
            <a:endParaRPr lang="en-US" dirty="0"/>
          </a:p>
        </p:txBody>
      </p:sp>
      <p:pic>
        <p:nvPicPr>
          <p:cNvPr id="5" name="Picture 7" descr="CSIS"/>
          <p:cNvPicPr>
            <a:picLocks noChangeAspect="1" noChangeArrowheads="1"/>
          </p:cNvPicPr>
          <p:nvPr/>
        </p:nvPicPr>
        <p:blipFill>
          <a:blip r:embed="rId2"/>
          <a:srcRect/>
          <a:stretch>
            <a:fillRect/>
          </a:stretch>
        </p:blipFill>
        <p:spPr bwMode="auto">
          <a:xfrm>
            <a:off x="3962400" y="762000"/>
            <a:ext cx="5181600" cy="50335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3429000" cy="792162"/>
          </a:xfrm>
        </p:spPr>
        <p:txBody>
          <a:bodyPr/>
          <a:lstStyle/>
          <a:p>
            <a:r>
              <a:rPr lang="en-US" dirty="0" smtClean="0"/>
              <a:t>Publications</a:t>
            </a:r>
            <a:endParaRPr lang="en-US" dirty="0"/>
          </a:p>
        </p:txBody>
      </p:sp>
      <p:sp>
        <p:nvSpPr>
          <p:cNvPr id="3" name="Content Placeholder 2"/>
          <p:cNvSpPr>
            <a:spLocks noGrp="1"/>
          </p:cNvSpPr>
          <p:nvPr>
            <p:ph idx="1"/>
          </p:nvPr>
        </p:nvSpPr>
        <p:spPr/>
        <p:txBody>
          <a:bodyPr>
            <a:normAutofit fontScale="70000" lnSpcReduction="20000"/>
          </a:bodyPr>
          <a:lstStyle/>
          <a:p>
            <a:r>
              <a:rPr lang="en-US" b="0" dirty="0" smtClean="0"/>
              <a:t>Chavez, A.; Ramaswami, A. “Progress toward Low Carbon Cities: Approaches for  Trans-boundary GHG Emissions’ Footprint-</a:t>
            </a:r>
            <a:r>
              <a:rPr lang="en-US" b="0" dirty="0" err="1" smtClean="0"/>
              <a:t>ing</a:t>
            </a:r>
            <a:r>
              <a:rPr lang="en-US" b="0" dirty="0" smtClean="0"/>
              <a:t>.” </a:t>
            </a:r>
            <a:r>
              <a:rPr lang="en-US" b="0" i="1" dirty="0" smtClean="0"/>
              <a:t>Carbon Management</a:t>
            </a:r>
            <a:r>
              <a:rPr lang="en-US" b="0" dirty="0" smtClean="0"/>
              <a:t>, 2(4):471-482, 2011</a:t>
            </a:r>
          </a:p>
          <a:p>
            <a:pPr>
              <a:buNone/>
            </a:pPr>
            <a:endParaRPr lang="en-US" b="0" dirty="0" smtClean="0"/>
          </a:p>
          <a:p>
            <a:r>
              <a:rPr lang="en-US" b="0" dirty="0" smtClean="0"/>
              <a:t>Ramaswami, A.; Main, D.; Bernard, M.; Chavez, A.; Davis, A.; Thomas, G.;  </a:t>
            </a:r>
            <a:r>
              <a:rPr lang="en-US" b="0" dirty="0" err="1" smtClean="0"/>
              <a:t>Schnoor</a:t>
            </a:r>
            <a:r>
              <a:rPr lang="en-US" b="0" dirty="0" smtClean="0"/>
              <a:t>,  K. “Planning for low-carbon communities in US cities: a participatory process model  between academic institutions, local governments and communities in Colorado.” </a:t>
            </a:r>
            <a:r>
              <a:rPr lang="en-US" b="0" i="1" dirty="0" smtClean="0"/>
              <a:t>Carbon  Management</a:t>
            </a:r>
            <a:r>
              <a:rPr lang="en-US" b="0" dirty="0" smtClean="0"/>
              <a:t>, 2(4):397-411, 2011</a:t>
            </a:r>
          </a:p>
          <a:p>
            <a:pPr>
              <a:buNone/>
            </a:pPr>
            <a:endParaRPr lang="en-US" b="0" dirty="0" smtClean="0"/>
          </a:p>
          <a:p>
            <a:r>
              <a:rPr lang="en-US" b="0" dirty="0" smtClean="0"/>
              <a:t>Hillman, T.; Ramaswami, A. “Greenhouse Gas Emission Footprints and Energy Use Metrics for Eight US Cities</a:t>
            </a:r>
            <a:r>
              <a:rPr lang="en-US" b="0" i="1" dirty="0" smtClean="0"/>
              <a:t>”</a:t>
            </a:r>
            <a:r>
              <a:rPr lang="en-US" b="0" dirty="0" smtClean="0"/>
              <a:t>, </a:t>
            </a:r>
            <a:r>
              <a:rPr lang="en-US" b="0" i="1" dirty="0" smtClean="0"/>
              <a:t>Environmental Science &amp; Technology</a:t>
            </a:r>
            <a:r>
              <a:rPr lang="en-US" b="0" dirty="0" smtClean="0"/>
              <a:t>, 44: 1902-1910, 2010  </a:t>
            </a:r>
            <a:r>
              <a:rPr lang="en-US" dirty="0" smtClean="0"/>
              <a:t>   </a:t>
            </a:r>
          </a:p>
          <a:p>
            <a:pPr>
              <a:buNone/>
            </a:pPr>
            <a:endParaRPr lang="en-US" dirty="0"/>
          </a:p>
        </p:txBody>
      </p:sp>
      <p:pic>
        <p:nvPicPr>
          <p:cNvPr id="4" name="Picture 7" descr="CSIS"/>
          <p:cNvPicPr>
            <a:picLocks noChangeAspect="1" noChangeArrowheads="1"/>
          </p:cNvPicPr>
          <p:nvPr/>
        </p:nvPicPr>
        <p:blipFill>
          <a:blip r:embed="rId2"/>
          <a:srcRect/>
          <a:stretch>
            <a:fillRect/>
          </a:stretch>
        </p:blipFill>
        <p:spPr bwMode="auto">
          <a:xfrm>
            <a:off x="3810000" y="609600"/>
            <a:ext cx="5181600" cy="503356"/>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4191000" cy="762000"/>
          </a:xfrm>
        </p:spPr>
        <p:txBody>
          <a:bodyPr>
            <a:normAutofit/>
          </a:bodyPr>
          <a:lstStyle/>
          <a:p>
            <a:r>
              <a:rPr lang="en-US" dirty="0" smtClean="0"/>
              <a:t>Researchers</a:t>
            </a:r>
            <a:endParaRPr lang="en-US" dirty="0"/>
          </a:p>
        </p:txBody>
      </p:sp>
      <p:sp>
        <p:nvSpPr>
          <p:cNvPr id="3" name="Content Placeholder 2"/>
          <p:cNvSpPr>
            <a:spLocks noGrp="1"/>
          </p:cNvSpPr>
          <p:nvPr>
            <p:ph idx="1"/>
          </p:nvPr>
        </p:nvSpPr>
        <p:spPr>
          <a:xfrm>
            <a:off x="457200" y="1600200"/>
            <a:ext cx="8229600" cy="4190999"/>
          </a:xfrm>
        </p:spPr>
        <p:txBody>
          <a:bodyPr>
            <a:normAutofit fontScale="85000" lnSpcReduction="20000"/>
          </a:bodyPr>
          <a:lstStyle/>
          <a:p>
            <a:r>
              <a:rPr lang="en-US" b="0" dirty="0" smtClean="0"/>
              <a:t>Dr. Anu Ramaswami, Professor  Environmental Engineering &amp; Director, CSIS</a:t>
            </a:r>
          </a:p>
          <a:p>
            <a:r>
              <a:rPr lang="en-US" b="0" dirty="0" smtClean="0"/>
              <a:t>Alice Madden, Wirth Chair in Sustainable Development</a:t>
            </a:r>
          </a:p>
          <a:p>
            <a:r>
              <a:rPr lang="en-US" b="0" dirty="0" smtClean="0"/>
              <a:t>Dr. Tanya Heikkila, Associate Professor, School of Public Affairs</a:t>
            </a:r>
          </a:p>
          <a:p>
            <a:r>
              <a:rPr lang="en-US" b="0" dirty="0" smtClean="0"/>
              <a:t>Dr. Brian Gerber, Associate Professor &amp; Director, BIG</a:t>
            </a:r>
          </a:p>
          <a:p>
            <a:r>
              <a:rPr lang="en-US" b="0" dirty="0" smtClean="0"/>
              <a:t>Dr. Debbi Main, Professor, Health &amp; Behavioral Sciences</a:t>
            </a:r>
          </a:p>
          <a:p>
            <a:endParaRPr lang="en-US" b="0" dirty="0" smtClean="0"/>
          </a:p>
          <a:p>
            <a:endParaRPr lang="en-US" dirty="0" smtClean="0"/>
          </a:p>
          <a:p>
            <a:pPr>
              <a:buNone/>
            </a:pPr>
            <a:r>
              <a:rPr lang="en-US" dirty="0" smtClean="0"/>
              <a:t>For more information contact:</a:t>
            </a:r>
          </a:p>
          <a:p>
            <a:pPr lvl="1"/>
            <a:r>
              <a:rPr lang="en-US" dirty="0" smtClean="0"/>
              <a:t>Anu Ramaswami: </a:t>
            </a:r>
            <a:r>
              <a:rPr lang="en-US" dirty="0" smtClean="0">
                <a:hlinkClick r:id="rId2"/>
              </a:rPr>
              <a:t>anu.ramaswami@ucdenver.edu</a:t>
            </a:r>
            <a:endParaRPr lang="en-US" dirty="0" smtClean="0"/>
          </a:p>
          <a:p>
            <a:pPr lvl="1"/>
            <a:endParaRPr lang="en-US" dirty="0" smtClean="0"/>
          </a:p>
          <a:p>
            <a:pPr lvl="1"/>
            <a:endParaRPr lang="en-US" dirty="0" smtClean="0"/>
          </a:p>
        </p:txBody>
      </p:sp>
      <p:pic>
        <p:nvPicPr>
          <p:cNvPr id="5" name="Picture 7" descr="CSIS"/>
          <p:cNvPicPr>
            <a:picLocks noChangeAspect="1" noChangeArrowheads="1"/>
          </p:cNvPicPr>
          <p:nvPr/>
        </p:nvPicPr>
        <p:blipFill>
          <a:blip r:embed="rId3"/>
          <a:srcRect/>
          <a:stretch>
            <a:fillRect/>
          </a:stretch>
        </p:blipFill>
        <p:spPr bwMode="auto">
          <a:xfrm>
            <a:off x="3733800" y="457200"/>
            <a:ext cx="5181600" cy="50335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0" y="2209800"/>
            <a:ext cx="7772400" cy="1362075"/>
          </a:xfrm>
        </p:spPr>
        <p:txBody>
          <a:bodyPr/>
          <a:lstStyle/>
          <a:p>
            <a:r>
              <a:rPr lang="en-US" dirty="0" smtClean="0"/>
              <a:t>School of Public Affairs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4343400" cy="685800"/>
          </a:xfrm>
        </p:spPr>
        <p:txBody>
          <a:bodyPr>
            <a:normAutofit fontScale="90000"/>
          </a:bodyPr>
          <a:lstStyle/>
          <a:p>
            <a:r>
              <a:rPr lang="en-US" dirty="0" smtClean="0"/>
              <a:t>Proposed Research</a:t>
            </a:r>
            <a:endParaRPr lang="en-US" dirty="0"/>
          </a:p>
        </p:txBody>
      </p:sp>
      <p:sp>
        <p:nvSpPr>
          <p:cNvPr id="3" name="Content Placeholder 2"/>
          <p:cNvSpPr>
            <a:spLocks noGrp="1"/>
          </p:cNvSpPr>
          <p:nvPr>
            <p:ph idx="1"/>
          </p:nvPr>
        </p:nvSpPr>
        <p:spPr>
          <a:xfrm>
            <a:off x="342900" y="2133600"/>
            <a:ext cx="8458200" cy="3581400"/>
          </a:xfrm>
        </p:spPr>
        <p:txBody>
          <a:bodyPr>
            <a:normAutofit fontScale="92500"/>
          </a:bodyPr>
          <a:lstStyle/>
          <a:p>
            <a:pPr>
              <a:buNone/>
            </a:pPr>
            <a:r>
              <a:rPr lang="en-US" sz="2600" dirty="0" smtClean="0"/>
              <a:t>Objectives:</a:t>
            </a:r>
          </a:p>
          <a:p>
            <a:pPr marL="460375" lvl="1"/>
            <a:r>
              <a:rPr lang="en-US" sz="2600" dirty="0" smtClean="0"/>
              <a:t>Identify the </a:t>
            </a:r>
            <a:r>
              <a:rPr lang="en-US" sz="2600" i="1" dirty="0" smtClean="0"/>
              <a:t>actors</a:t>
            </a:r>
            <a:r>
              <a:rPr lang="en-US" sz="2600" dirty="0" smtClean="0"/>
              <a:t> politically involved in US shale gas development and their </a:t>
            </a:r>
            <a:r>
              <a:rPr lang="en-US" sz="2600" i="1" dirty="0" smtClean="0"/>
              <a:t>attributes</a:t>
            </a:r>
            <a:r>
              <a:rPr lang="en-US" sz="2600" dirty="0" smtClean="0"/>
              <a:t> (e.g., beliefs, networks)</a:t>
            </a:r>
          </a:p>
          <a:p>
            <a:pPr marL="460375" lvl="1"/>
            <a:r>
              <a:rPr lang="en-US" sz="2600" dirty="0" smtClean="0"/>
              <a:t>Examine </a:t>
            </a:r>
            <a:r>
              <a:rPr lang="en-US" sz="2600" i="1" dirty="0" smtClean="0"/>
              <a:t>actions and strategies</a:t>
            </a:r>
            <a:r>
              <a:rPr lang="en-US" sz="2600" dirty="0" smtClean="0"/>
              <a:t> used by coalitions to influence policy.</a:t>
            </a:r>
          </a:p>
          <a:p>
            <a:pPr marL="460375" lvl="1"/>
            <a:r>
              <a:rPr lang="en-US" sz="2600" dirty="0" smtClean="0"/>
              <a:t>Identify factors conducive for </a:t>
            </a:r>
            <a:r>
              <a:rPr lang="en-US" sz="2600" i="1" dirty="0" smtClean="0"/>
              <a:t>learning</a:t>
            </a:r>
            <a:r>
              <a:rPr lang="en-US" sz="2600" dirty="0" smtClean="0"/>
              <a:t>.</a:t>
            </a:r>
          </a:p>
          <a:p>
            <a:pPr marL="460375" lvl="1"/>
            <a:r>
              <a:rPr lang="en-US" sz="2600" dirty="0" smtClean="0"/>
              <a:t>Identify areas of </a:t>
            </a:r>
            <a:r>
              <a:rPr lang="en-US" sz="2600" i="1" dirty="0" smtClean="0"/>
              <a:t>common ground </a:t>
            </a:r>
            <a:r>
              <a:rPr lang="en-US" sz="2600" dirty="0" smtClean="0"/>
              <a:t>and future likelihood of </a:t>
            </a:r>
            <a:r>
              <a:rPr lang="en-US" sz="2600" i="1" dirty="0" smtClean="0"/>
              <a:t>policy change</a:t>
            </a:r>
            <a:r>
              <a:rPr lang="en-US" sz="2600" dirty="0" smtClean="0"/>
              <a:t>.</a:t>
            </a:r>
          </a:p>
          <a:p>
            <a:endParaRPr lang="en-US" dirty="0"/>
          </a:p>
        </p:txBody>
      </p:sp>
      <p:pic>
        <p:nvPicPr>
          <p:cNvPr id="4" name="Picture 9" descr="School of Public Affairs">
            <a:hlinkClick r:id="rId2"/>
          </p:cNvPr>
          <p:cNvPicPr>
            <a:picLocks noChangeAspect="1" noChangeArrowheads="1"/>
          </p:cNvPicPr>
          <p:nvPr/>
        </p:nvPicPr>
        <p:blipFill>
          <a:blip r:embed="rId3"/>
          <a:srcRect/>
          <a:stretch>
            <a:fillRect/>
          </a:stretch>
        </p:blipFill>
        <p:spPr bwMode="auto">
          <a:xfrm>
            <a:off x="4648200" y="228600"/>
            <a:ext cx="4495800" cy="621759"/>
          </a:xfrm>
          <a:prstGeom prst="rect">
            <a:avLst/>
          </a:prstGeom>
          <a:noFill/>
        </p:spPr>
      </p:pic>
      <p:sp>
        <p:nvSpPr>
          <p:cNvPr id="5" name="Content Placeholder 2"/>
          <p:cNvSpPr txBox="1">
            <a:spLocks/>
          </p:cNvSpPr>
          <p:nvPr/>
        </p:nvSpPr>
        <p:spPr>
          <a:xfrm>
            <a:off x="0" y="1295400"/>
            <a:ext cx="9144000" cy="8382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rial"/>
                <a:ea typeface="+mn-ea"/>
                <a:cs typeface="Arial"/>
              </a:rPr>
              <a:t>Studying the Political Context of US Shale Gas Development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4343400" cy="685800"/>
          </a:xfrm>
        </p:spPr>
        <p:txBody>
          <a:bodyPr>
            <a:normAutofit fontScale="90000"/>
          </a:bodyPr>
          <a:lstStyle/>
          <a:p>
            <a:r>
              <a:rPr lang="en-US" dirty="0" smtClean="0"/>
              <a:t>Proposed Research</a:t>
            </a:r>
            <a:endParaRPr lang="en-US" dirty="0"/>
          </a:p>
        </p:txBody>
      </p:sp>
      <p:sp>
        <p:nvSpPr>
          <p:cNvPr id="3" name="Content Placeholder 2"/>
          <p:cNvSpPr>
            <a:spLocks noGrp="1"/>
          </p:cNvSpPr>
          <p:nvPr>
            <p:ph idx="1"/>
          </p:nvPr>
        </p:nvSpPr>
        <p:spPr>
          <a:xfrm>
            <a:off x="0" y="1295400"/>
            <a:ext cx="9144000" cy="838200"/>
          </a:xfrm>
        </p:spPr>
        <p:txBody>
          <a:bodyPr>
            <a:normAutofit/>
          </a:bodyPr>
          <a:lstStyle/>
          <a:p>
            <a:pPr marL="0" indent="0" algn="ctr">
              <a:buNone/>
            </a:pPr>
            <a:r>
              <a:rPr lang="en-US" sz="2400" dirty="0" smtClean="0"/>
              <a:t>Studying the Political Context of US Shale Gas Development</a:t>
            </a:r>
          </a:p>
        </p:txBody>
      </p:sp>
      <p:pic>
        <p:nvPicPr>
          <p:cNvPr id="4" name="Picture 9" descr="School of Public Affairs">
            <a:hlinkClick r:id="rId2"/>
          </p:cNvPr>
          <p:cNvPicPr>
            <a:picLocks noChangeAspect="1" noChangeArrowheads="1"/>
          </p:cNvPicPr>
          <p:nvPr/>
        </p:nvPicPr>
        <p:blipFill>
          <a:blip r:embed="rId3"/>
          <a:srcRect/>
          <a:stretch>
            <a:fillRect/>
          </a:stretch>
        </p:blipFill>
        <p:spPr bwMode="auto">
          <a:xfrm>
            <a:off x="4648200" y="228600"/>
            <a:ext cx="4495800" cy="621759"/>
          </a:xfrm>
          <a:prstGeom prst="rect">
            <a:avLst/>
          </a:prstGeom>
          <a:noFill/>
        </p:spPr>
      </p:pic>
      <p:pic>
        <p:nvPicPr>
          <p:cNvPr id="110594" name="Picture 2"/>
          <p:cNvPicPr>
            <a:picLocks noChangeAspect="1" noChangeArrowheads="1"/>
          </p:cNvPicPr>
          <p:nvPr/>
        </p:nvPicPr>
        <p:blipFill>
          <a:blip r:embed="rId4"/>
          <a:srcRect/>
          <a:stretch>
            <a:fillRect/>
          </a:stretch>
        </p:blipFill>
        <p:spPr bwMode="auto">
          <a:xfrm>
            <a:off x="4572000" y="1888914"/>
            <a:ext cx="4147914" cy="3892761"/>
          </a:xfrm>
          <a:prstGeom prst="rect">
            <a:avLst/>
          </a:prstGeom>
          <a:noFill/>
          <a:ln w="9525">
            <a:noFill/>
            <a:miter lim="800000"/>
            <a:headEnd/>
            <a:tailEnd/>
          </a:ln>
          <a:effectLst/>
        </p:spPr>
      </p:pic>
      <p:sp>
        <p:nvSpPr>
          <p:cNvPr id="7" name="Content Placeholder 2"/>
          <p:cNvSpPr txBox="1">
            <a:spLocks/>
          </p:cNvSpPr>
          <p:nvPr/>
        </p:nvSpPr>
        <p:spPr>
          <a:xfrm>
            <a:off x="152400" y="2057400"/>
            <a:ext cx="5410200" cy="3657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lang="en-US" sz="2400" b="1" dirty="0" smtClean="0">
              <a:latin typeface="Arial"/>
              <a:cs typeface="Arial"/>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400" b="1" i="0" u="none" strike="noStrike" kern="1200" cap="none" spc="0" normalizeH="0" baseline="0" noProof="0" dirty="0" smtClean="0">
                <a:ln>
                  <a:noFill/>
                </a:ln>
                <a:solidFill>
                  <a:schemeClr val="tx1"/>
                </a:solidFill>
                <a:effectLst/>
                <a:uLnTx/>
                <a:uFillTx/>
                <a:latin typeface="Arial"/>
                <a:ea typeface="+mn-ea"/>
                <a:cs typeface="Arial"/>
              </a:rPr>
              <a:t>Approach</a:t>
            </a:r>
          </a:p>
          <a:p>
            <a:pPr marL="506413" lvl="1" indent="-342900">
              <a:spcBef>
                <a:spcPct val="20000"/>
              </a:spcBef>
              <a:buFont typeface="Arial" pitchFamily="34" charset="0"/>
              <a:buChar char="–"/>
            </a:pPr>
            <a:r>
              <a:rPr lang="en-US" sz="2400" dirty="0" smtClean="0">
                <a:latin typeface="Arial"/>
                <a:cs typeface="Arial"/>
              </a:rPr>
              <a:t>Focus on three shale formations</a:t>
            </a:r>
          </a:p>
          <a:p>
            <a:pPr marL="506413" lvl="1" indent="-342900">
              <a:spcBef>
                <a:spcPct val="20000"/>
              </a:spcBef>
              <a:buFont typeface="Arial" pitchFamily="34" charset="0"/>
              <a:buChar char="–"/>
            </a:pPr>
            <a:r>
              <a:rPr kumimoji="0" lang="en-US" sz="2400" i="0" u="none" strike="noStrike" kern="1200" cap="none" spc="0" normalizeH="0" baseline="0" noProof="0" dirty="0" smtClean="0">
                <a:ln>
                  <a:noFill/>
                </a:ln>
                <a:solidFill>
                  <a:schemeClr val="tx1"/>
                </a:solidFill>
                <a:effectLst/>
                <a:uLnTx/>
                <a:uFillTx/>
                <a:latin typeface="Arial"/>
                <a:ea typeface="+mn-ea"/>
                <a:cs typeface="Arial"/>
              </a:rPr>
              <a:t>Interviews &amp; surveys</a:t>
            </a:r>
          </a:p>
          <a:p>
            <a:pPr marL="506413" lvl="1" indent="-342900">
              <a:spcBef>
                <a:spcPct val="20000"/>
              </a:spcBef>
              <a:buFont typeface="Arial" pitchFamily="34" charset="0"/>
              <a:buChar char="–"/>
            </a:pPr>
            <a:r>
              <a:rPr lang="en-US" sz="2400" dirty="0" smtClean="0">
                <a:latin typeface="Arial"/>
                <a:cs typeface="Arial"/>
              </a:rPr>
              <a:t>Narrative analysis of media</a:t>
            </a:r>
          </a:p>
          <a:p>
            <a:pPr marL="506413" lvl="1" indent="-342900">
              <a:spcBef>
                <a:spcPct val="20000"/>
              </a:spcBef>
              <a:buFont typeface="Arial" pitchFamily="34" charset="0"/>
              <a:buChar char="–"/>
            </a:pPr>
            <a:r>
              <a:rPr kumimoji="0" lang="en-US" sz="2400" i="0" u="none" strike="noStrike" kern="1200" cap="none" spc="0" normalizeH="0" baseline="0" noProof="0" dirty="0" smtClean="0">
                <a:ln>
                  <a:noFill/>
                </a:ln>
                <a:solidFill>
                  <a:schemeClr val="tx1"/>
                </a:solidFill>
                <a:effectLst/>
                <a:uLnTx/>
                <a:uFillTx/>
                <a:latin typeface="Arial"/>
                <a:ea typeface="+mn-ea"/>
                <a:cs typeface="Arial"/>
              </a:rPr>
              <a:t>Virtual network analysis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4191000" cy="762000"/>
          </a:xfrm>
        </p:spPr>
        <p:txBody>
          <a:bodyPr>
            <a:normAutofit/>
          </a:bodyPr>
          <a:lstStyle/>
          <a:p>
            <a:r>
              <a:rPr lang="en-US" dirty="0" smtClean="0"/>
              <a:t>Researchers</a:t>
            </a:r>
            <a:endParaRPr lang="en-US" dirty="0"/>
          </a:p>
        </p:txBody>
      </p:sp>
      <p:sp>
        <p:nvSpPr>
          <p:cNvPr id="3" name="Content Placeholder 2"/>
          <p:cNvSpPr>
            <a:spLocks noGrp="1"/>
          </p:cNvSpPr>
          <p:nvPr>
            <p:ph idx="1"/>
          </p:nvPr>
        </p:nvSpPr>
        <p:spPr>
          <a:xfrm>
            <a:off x="457200" y="1600200"/>
            <a:ext cx="8229600" cy="4190999"/>
          </a:xfrm>
        </p:spPr>
        <p:txBody>
          <a:bodyPr>
            <a:normAutofit/>
          </a:bodyPr>
          <a:lstStyle/>
          <a:p>
            <a:r>
              <a:rPr lang="en-US" b="0" dirty="0" smtClean="0"/>
              <a:t>Dr. Tanya Heikkila, Associate Professor</a:t>
            </a:r>
          </a:p>
          <a:p>
            <a:pPr lvl="1"/>
            <a:r>
              <a:rPr lang="en-US" dirty="0" smtClean="0"/>
              <a:t>Contact: </a:t>
            </a:r>
            <a:r>
              <a:rPr lang="en-US" dirty="0" smtClean="0">
                <a:hlinkClick r:id="rId2"/>
              </a:rPr>
              <a:t>tanya.heikkila@ucdenver.edu</a:t>
            </a:r>
            <a:r>
              <a:rPr lang="en-US" dirty="0" smtClean="0"/>
              <a:t> </a:t>
            </a:r>
            <a:endParaRPr lang="en-US" b="0" dirty="0" smtClean="0"/>
          </a:p>
          <a:p>
            <a:r>
              <a:rPr lang="en-US" b="0" dirty="0" smtClean="0"/>
              <a:t>Dr. Chris Weible, Associate Professor</a:t>
            </a:r>
          </a:p>
          <a:p>
            <a:pPr lvl="1"/>
            <a:r>
              <a:rPr lang="en-US" dirty="0" smtClean="0"/>
              <a:t>Contact: </a:t>
            </a:r>
            <a:r>
              <a:rPr lang="en-US" dirty="0" smtClean="0">
                <a:hlinkClick r:id="rId3"/>
              </a:rPr>
              <a:t>chris.weible@ucdenver.edu</a:t>
            </a:r>
            <a:r>
              <a:rPr lang="en-US" dirty="0" smtClean="0"/>
              <a:t> </a:t>
            </a:r>
            <a:endParaRPr lang="en-US" b="0" dirty="0" smtClean="0"/>
          </a:p>
          <a:p>
            <a:endParaRPr lang="en-US" b="0" dirty="0" smtClean="0"/>
          </a:p>
          <a:p>
            <a:pPr lvl="1"/>
            <a:endParaRPr lang="en-US" dirty="0" smtClean="0"/>
          </a:p>
          <a:p>
            <a:pPr lvl="1"/>
            <a:endParaRPr lang="en-US" dirty="0" smtClean="0"/>
          </a:p>
        </p:txBody>
      </p:sp>
      <p:pic>
        <p:nvPicPr>
          <p:cNvPr id="6" name="Picture 9" descr="School of Public Affairs">
            <a:hlinkClick r:id="rId4"/>
          </p:cNvPr>
          <p:cNvPicPr>
            <a:picLocks noChangeAspect="1" noChangeArrowheads="1"/>
          </p:cNvPicPr>
          <p:nvPr/>
        </p:nvPicPr>
        <p:blipFill>
          <a:blip r:embed="rId5"/>
          <a:srcRect/>
          <a:stretch>
            <a:fillRect/>
          </a:stretch>
        </p:blipFill>
        <p:spPr bwMode="auto">
          <a:xfrm>
            <a:off x="4267200" y="228600"/>
            <a:ext cx="4495800" cy="621759"/>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600" y="2209800"/>
            <a:ext cx="7772400" cy="1362075"/>
          </a:xfrm>
        </p:spPr>
        <p:txBody>
          <a:bodyPr>
            <a:normAutofit/>
          </a:bodyPr>
          <a:lstStyle/>
          <a:p>
            <a:r>
              <a:rPr lang="en-US" dirty="0" smtClean="0"/>
              <a:t>Department of Environmental &amp; Occupational Health </a:t>
            </a:r>
            <a:endParaRPr lang="en-US" dirty="0"/>
          </a:p>
        </p:txBody>
      </p:sp>
      <p:sp>
        <p:nvSpPr>
          <p:cNvPr id="7" name="Text Placeholder 6"/>
          <p:cNvSpPr>
            <a:spLocks noGrp="1"/>
          </p:cNvSpPr>
          <p:nvPr>
            <p:ph type="body" idx="1"/>
          </p:nvPr>
        </p:nvSpPr>
        <p:spPr>
          <a:xfrm>
            <a:off x="685800" y="3581400"/>
            <a:ext cx="7772400" cy="585787"/>
          </a:xfrm>
        </p:spPr>
        <p:txBody>
          <a:bodyPr/>
          <a:lstStyle/>
          <a:p>
            <a:r>
              <a:rPr lang="en-US" dirty="0" smtClean="0"/>
              <a:t>Colorado School of Public Health</a:t>
            </a:r>
            <a:endParaRPr lang="en-US" dirty="0"/>
          </a:p>
        </p:txBody>
      </p:sp>
      <p:sp>
        <p:nvSpPr>
          <p:cNvPr id="96258" name="AutoShape 2" descr="wirthchairweblogo"/>
          <p:cNvSpPr>
            <a:spLocks noChangeAspect="1" noChangeArrowheads="1"/>
          </p:cNvSpPr>
          <p:nvPr/>
        </p:nvSpPr>
        <p:spPr bwMode="auto">
          <a:xfrm>
            <a:off x="155575" y="-296863"/>
            <a:ext cx="4610100" cy="6191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533400" y="2057400"/>
            <a:ext cx="8229600" cy="1143000"/>
          </a:xfrm>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4648200" cy="685800"/>
          </a:xfrm>
        </p:spPr>
        <p:txBody>
          <a:bodyPr>
            <a:normAutofit fontScale="90000"/>
          </a:bodyPr>
          <a:lstStyle/>
          <a:p>
            <a:r>
              <a:rPr lang="en-US" dirty="0" smtClean="0"/>
              <a:t>Completed Research</a:t>
            </a:r>
            <a:endParaRPr lang="en-US" dirty="0"/>
          </a:p>
        </p:txBody>
      </p:sp>
      <p:sp>
        <p:nvSpPr>
          <p:cNvPr id="3" name="Content Placeholder 2"/>
          <p:cNvSpPr>
            <a:spLocks noGrp="1"/>
          </p:cNvSpPr>
          <p:nvPr>
            <p:ph idx="1"/>
          </p:nvPr>
        </p:nvSpPr>
        <p:spPr>
          <a:xfrm>
            <a:off x="457200" y="990600"/>
            <a:ext cx="8153400" cy="4953000"/>
          </a:xfrm>
        </p:spPr>
        <p:txBody>
          <a:bodyPr>
            <a:normAutofit fontScale="62500" lnSpcReduction="20000"/>
          </a:bodyPr>
          <a:lstStyle/>
          <a:p>
            <a:pPr indent="0">
              <a:spcAft>
                <a:spcPts val="600"/>
              </a:spcAft>
              <a:buNone/>
            </a:pPr>
            <a:r>
              <a:rPr lang="en-US" dirty="0" smtClean="0"/>
              <a:t>Health Impact Assessment for Battlement Mesa, Garfield County Colorado, Feb. 2011</a:t>
            </a:r>
          </a:p>
          <a:p>
            <a:pPr lvl="1">
              <a:spcAft>
                <a:spcPts val="600"/>
              </a:spcAft>
            </a:pPr>
            <a:r>
              <a:rPr lang="en-US" dirty="0" smtClean="0"/>
              <a:t>A broad assessment of potential health effects associated with possible chemical, safety and community exposures related to a proposed 200 well natural gas project in a residential community in Western Colorado.  </a:t>
            </a:r>
          </a:p>
          <a:p>
            <a:pPr lvl="2"/>
            <a:r>
              <a:rPr lang="en-US" dirty="0" smtClean="0"/>
              <a:t>Recommendations for project modifications were provided as a means for reducing exposures before they occur.  The goal is to prevent health effects rather than respond to them.</a:t>
            </a:r>
          </a:p>
          <a:p>
            <a:endParaRPr lang="en-US" dirty="0" smtClean="0"/>
          </a:p>
          <a:p>
            <a:pPr indent="0">
              <a:spcAft>
                <a:spcPts val="600"/>
              </a:spcAft>
              <a:buNone/>
            </a:pPr>
            <a:r>
              <a:rPr lang="en-US" dirty="0" smtClean="0"/>
              <a:t>Environmental and Health Monitoring Study, Final Designs, Dec. 2011</a:t>
            </a:r>
          </a:p>
          <a:p>
            <a:pPr lvl="1">
              <a:spcAft>
                <a:spcPts val="600"/>
              </a:spcAft>
            </a:pPr>
            <a:r>
              <a:rPr lang="en-US" dirty="0" smtClean="0"/>
              <a:t>5 study designs aimed at filling scientific information gaps identified in the HIA.  </a:t>
            </a:r>
          </a:p>
          <a:p>
            <a:pPr lvl="2"/>
            <a:r>
              <a:rPr lang="en-US" dirty="0" smtClean="0"/>
              <a:t>Three designs focus on characterizing chemicals emitted in to the air at all stages of natural gas development and production, and developing emission factors and models of dispersion as well as ongoing monitoring of air, water and soil.  </a:t>
            </a:r>
          </a:p>
          <a:p>
            <a:pPr lvl="2"/>
            <a:r>
              <a:rPr lang="en-US" dirty="0" smtClean="0"/>
              <a:t>Two designs focus on monitoring physical, psychosocial and community health in people living in areas of natural gas development. </a:t>
            </a:r>
          </a:p>
          <a:p>
            <a:endParaRPr lang="en-US" dirty="0"/>
          </a:p>
        </p:txBody>
      </p:sp>
      <p:pic>
        <p:nvPicPr>
          <p:cNvPr id="4" name="Picture 5" descr="http://www.ucdenver.edu/SiteCollectionImages/Logos/Csph_eoHealth.png"/>
          <p:cNvPicPr>
            <a:picLocks noChangeAspect="1" noChangeArrowheads="1"/>
          </p:cNvPicPr>
          <p:nvPr/>
        </p:nvPicPr>
        <p:blipFill>
          <a:blip r:embed="rId2"/>
          <a:srcRect/>
          <a:stretch>
            <a:fillRect/>
          </a:stretch>
        </p:blipFill>
        <p:spPr bwMode="auto">
          <a:xfrm>
            <a:off x="5257800" y="0"/>
            <a:ext cx="3886200" cy="81974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4495800" cy="609600"/>
          </a:xfrm>
        </p:spPr>
        <p:txBody>
          <a:bodyPr>
            <a:normAutofit fontScale="90000"/>
          </a:bodyPr>
          <a:lstStyle/>
          <a:p>
            <a:r>
              <a:rPr lang="en-US" dirty="0" smtClean="0"/>
              <a:t>Proposed Research</a:t>
            </a:r>
            <a:endParaRPr lang="en-US" dirty="0"/>
          </a:p>
        </p:txBody>
      </p:sp>
      <p:sp>
        <p:nvSpPr>
          <p:cNvPr id="3" name="Content Placeholder 2"/>
          <p:cNvSpPr>
            <a:spLocks noGrp="1"/>
          </p:cNvSpPr>
          <p:nvPr>
            <p:ph idx="1"/>
          </p:nvPr>
        </p:nvSpPr>
        <p:spPr>
          <a:xfrm>
            <a:off x="457200" y="1143000"/>
            <a:ext cx="8229600" cy="4572000"/>
          </a:xfrm>
        </p:spPr>
        <p:txBody>
          <a:bodyPr>
            <a:normAutofit fontScale="77500" lnSpcReduction="20000"/>
          </a:bodyPr>
          <a:lstStyle/>
          <a:p>
            <a:pPr indent="0">
              <a:spcBef>
                <a:spcPts val="0"/>
              </a:spcBef>
              <a:spcAft>
                <a:spcPts val="600"/>
              </a:spcAft>
              <a:buNone/>
            </a:pPr>
            <a:r>
              <a:rPr lang="en-US" dirty="0" smtClean="0"/>
              <a:t>Natural Gas Well Completion Emission Profiles in Garfield County, Colorado </a:t>
            </a:r>
          </a:p>
          <a:p>
            <a:pPr lvl="1">
              <a:spcAft>
                <a:spcPts val="600"/>
              </a:spcAft>
            </a:pPr>
            <a:r>
              <a:rPr lang="en-US" dirty="0" smtClean="0"/>
              <a:t>Grant proposal submitted to the EPA May, 2011</a:t>
            </a:r>
          </a:p>
          <a:p>
            <a:pPr lvl="1"/>
            <a:r>
              <a:rPr lang="en-US" dirty="0" smtClean="0"/>
              <a:t>Based on two of the study designs looking at air emissions, mentioned above.  Although scored favorably, it was withdrawn by CDPHE due to inability to negotiate sites for sampling.  </a:t>
            </a:r>
          </a:p>
          <a:p>
            <a:pPr lvl="1">
              <a:buNone/>
            </a:pPr>
            <a:endParaRPr lang="en-US" dirty="0" smtClean="0"/>
          </a:p>
          <a:p>
            <a:pPr indent="0">
              <a:spcAft>
                <a:spcPts val="600"/>
              </a:spcAft>
              <a:buNone/>
            </a:pPr>
            <a:r>
              <a:rPr lang="en-US" dirty="0" smtClean="0"/>
              <a:t>Adverse Birth Outcomes and Natural Gas Development</a:t>
            </a:r>
          </a:p>
          <a:p>
            <a:pPr lvl="1">
              <a:spcAft>
                <a:spcPts val="600"/>
              </a:spcAft>
            </a:pPr>
            <a:r>
              <a:rPr lang="en-US" dirty="0" smtClean="0"/>
              <a:t>Grant proposal submitted to the NIH (Environmental Sciences Division) October, 2011. </a:t>
            </a:r>
          </a:p>
          <a:p>
            <a:pPr lvl="1"/>
            <a:r>
              <a:rPr lang="en-US" dirty="0" smtClean="0"/>
              <a:t> Will evaluate the association between birth defects, low birth weight and prematurity and proximity to natural gas wells.</a:t>
            </a:r>
          </a:p>
          <a:p>
            <a:endParaRPr lang="en-US" dirty="0"/>
          </a:p>
        </p:txBody>
      </p:sp>
      <p:pic>
        <p:nvPicPr>
          <p:cNvPr id="4" name="Picture 5" descr="http://www.ucdenver.edu/SiteCollectionImages/Logos/Csph_eoHealth.png"/>
          <p:cNvPicPr>
            <a:picLocks noChangeAspect="1" noChangeArrowheads="1"/>
          </p:cNvPicPr>
          <p:nvPr/>
        </p:nvPicPr>
        <p:blipFill>
          <a:blip r:embed="rId2"/>
          <a:srcRect/>
          <a:stretch>
            <a:fillRect/>
          </a:stretch>
        </p:blipFill>
        <p:spPr bwMode="auto">
          <a:xfrm>
            <a:off x="4800600" y="0"/>
            <a:ext cx="4343400" cy="91618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smtClean="0"/>
              <a:t>Publications</a:t>
            </a:r>
            <a:endParaRPr lang="en-US" dirty="0"/>
          </a:p>
        </p:txBody>
      </p:sp>
      <p:sp>
        <p:nvSpPr>
          <p:cNvPr id="3" name="Content Placeholder 2"/>
          <p:cNvSpPr>
            <a:spLocks noGrp="1"/>
          </p:cNvSpPr>
          <p:nvPr>
            <p:ph idx="1"/>
          </p:nvPr>
        </p:nvSpPr>
        <p:spPr>
          <a:xfrm>
            <a:off x="457200" y="1143000"/>
            <a:ext cx="8229600" cy="4724400"/>
          </a:xfrm>
        </p:spPr>
        <p:txBody>
          <a:bodyPr>
            <a:normAutofit fontScale="25000" lnSpcReduction="20000"/>
          </a:bodyPr>
          <a:lstStyle/>
          <a:p>
            <a:r>
              <a:rPr lang="en-US" sz="6400" dirty="0" smtClean="0"/>
              <a:t>Potential Exposure-Related Human Health Effects of Oil and Gas Development: A White Paper, 2008.  </a:t>
            </a:r>
          </a:p>
          <a:p>
            <a:pPr lvl="1"/>
            <a:r>
              <a:rPr lang="en-US" sz="6400" dirty="0" smtClean="0"/>
              <a:t>A preliminary review of possible chemical exposures and health effects of natural gas development. </a:t>
            </a:r>
          </a:p>
          <a:p>
            <a:endParaRPr lang="en-US" sz="6400" dirty="0" smtClean="0"/>
          </a:p>
          <a:p>
            <a:r>
              <a:rPr lang="en-US" sz="6400" dirty="0" smtClean="0"/>
              <a:t>Potential Exposure-Related Human Health Effects of Oil and Gas Development: A Literature Review, 2008</a:t>
            </a:r>
          </a:p>
          <a:p>
            <a:pPr lvl="1"/>
            <a:r>
              <a:rPr lang="en-US" sz="6400" dirty="0" smtClean="0"/>
              <a:t>A review of the medical literature for chemicals potentially emitted by natural gas development processes. </a:t>
            </a:r>
          </a:p>
          <a:p>
            <a:pPr>
              <a:buNone/>
            </a:pPr>
            <a:endParaRPr lang="en-US" sz="6400" dirty="0" smtClean="0"/>
          </a:p>
          <a:p>
            <a:r>
              <a:rPr lang="en-US" sz="6400" dirty="0" smtClean="0"/>
              <a:t>Human Health Risk Assessment of Air Emissions from Development of Unconventional Natural Gas Resources; </a:t>
            </a:r>
            <a:r>
              <a:rPr lang="en-US" sz="6400" b="0" i="1" dirty="0" smtClean="0"/>
              <a:t>manuscript submitted for peer review publication</a:t>
            </a:r>
          </a:p>
          <a:p>
            <a:pPr lvl="1"/>
            <a:r>
              <a:rPr lang="en-US" sz="6400" dirty="0" smtClean="0"/>
              <a:t>Describes the Health Risk Assessment conducted as part of the HIA.</a:t>
            </a:r>
          </a:p>
          <a:p>
            <a:pPr>
              <a:buNone/>
            </a:pPr>
            <a:r>
              <a:rPr lang="en-US" sz="6400" dirty="0" smtClean="0"/>
              <a:t> </a:t>
            </a:r>
          </a:p>
          <a:p>
            <a:r>
              <a:rPr lang="en-US" sz="6400" dirty="0" smtClean="0"/>
              <a:t>Health Impact Assessment: Promoting Public Health through Stakeholder Engagement in a Community Facing Natural Gas Development; </a:t>
            </a:r>
            <a:r>
              <a:rPr lang="en-US" sz="6400" b="0" i="1" dirty="0" smtClean="0"/>
              <a:t>manuscript submitted for peer review publication</a:t>
            </a:r>
          </a:p>
          <a:p>
            <a:pPr lvl="1"/>
            <a:r>
              <a:rPr lang="en-US" sz="6400" dirty="0" smtClean="0"/>
              <a:t>Describes the HIA process and results as a tool to promote public health.</a:t>
            </a:r>
          </a:p>
          <a:p>
            <a:pPr>
              <a:buNone/>
            </a:pPr>
            <a:endParaRPr lang="en-US" sz="3600" dirty="0" smtClean="0"/>
          </a:p>
        </p:txBody>
      </p:sp>
      <p:pic>
        <p:nvPicPr>
          <p:cNvPr id="4" name="Picture 5" descr="http://www.ucdenver.edu/SiteCollectionImages/Logos/Csph_eoHealth.png"/>
          <p:cNvPicPr>
            <a:picLocks noChangeAspect="1" noChangeArrowheads="1"/>
          </p:cNvPicPr>
          <p:nvPr/>
        </p:nvPicPr>
        <p:blipFill>
          <a:blip r:embed="rId2"/>
          <a:srcRect/>
          <a:stretch>
            <a:fillRect/>
          </a:stretch>
        </p:blipFill>
        <p:spPr bwMode="auto">
          <a:xfrm>
            <a:off x="4648200" y="0"/>
            <a:ext cx="4495800" cy="94833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971800" cy="868362"/>
          </a:xfrm>
        </p:spPr>
        <p:txBody>
          <a:bodyPr/>
          <a:lstStyle/>
          <a:p>
            <a:r>
              <a:rPr lang="en-US" dirty="0" smtClean="0"/>
              <a:t>Conference</a:t>
            </a:r>
            <a:endParaRPr lang="en-US" dirty="0"/>
          </a:p>
        </p:txBody>
      </p:sp>
      <p:sp>
        <p:nvSpPr>
          <p:cNvPr id="3" name="Content Placeholder 2"/>
          <p:cNvSpPr>
            <a:spLocks noGrp="1"/>
          </p:cNvSpPr>
          <p:nvPr>
            <p:ph idx="1"/>
          </p:nvPr>
        </p:nvSpPr>
        <p:spPr>
          <a:xfrm>
            <a:off x="457200" y="1600200"/>
            <a:ext cx="8229600" cy="3886199"/>
          </a:xfrm>
        </p:spPr>
        <p:txBody>
          <a:bodyPr>
            <a:normAutofit fontScale="85000" lnSpcReduction="20000"/>
          </a:bodyPr>
          <a:lstStyle/>
          <a:p>
            <a:r>
              <a:rPr lang="en-US" dirty="0" smtClean="0"/>
              <a:t>Mountain and Plains Education and Research Center Energy Summit: </a:t>
            </a:r>
          </a:p>
          <a:p>
            <a:pPr marL="400050" lvl="1" indent="0">
              <a:buNone/>
            </a:pPr>
            <a:r>
              <a:rPr lang="en-US" i="1" dirty="0" smtClean="0"/>
              <a:t>Promoting Occupational Health: Recognizing and Controlling Risks during Natural Gas Development and Production</a:t>
            </a:r>
            <a:r>
              <a:rPr lang="en-US" dirty="0" smtClean="0"/>
              <a:t>, April 12, 2012</a:t>
            </a:r>
          </a:p>
          <a:p>
            <a:pPr lvl="1"/>
            <a:r>
              <a:rPr lang="en-US" dirty="0" smtClean="0"/>
              <a:t>Will bring together researchers, engineers, industry experts, occupational health and safety professionals to discuss and share strategies for evaluating the risks, solutions and research areas that will enable natural gas exploration and production companies to reduce potentially hazardous exposures to their employees. </a:t>
            </a:r>
          </a:p>
          <a:p>
            <a:endParaRPr lang="en-US" dirty="0"/>
          </a:p>
        </p:txBody>
      </p:sp>
      <p:pic>
        <p:nvPicPr>
          <p:cNvPr id="4" name="Picture 5" descr="http://www.ucdenver.edu/SiteCollectionImages/Logos/Csph_eoHealth.png"/>
          <p:cNvPicPr>
            <a:picLocks noChangeAspect="1" noChangeArrowheads="1"/>
          </p:cNvPicPr>
          <p:nvPr/>
        </p:nvPicPr>
        <p:blipFill>
          <a:blip r:embed="rId2"/>
          <a:srcRect/>
          <a:stretch>
            <a:fillRect/>
          </a:stretch>
        </p:blipFill>
        <p:spPr bwMode="auto">
          <a:xfrm>
            <a:off x="4800600" y="0"/>
            <a:ext cx="4343400" cy="91618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4648200" cy="990600"/>
          </a:xfrm>
        </p:spPr>
        <p:txBody>
          <a:bodyPr>
            <a:normAutofit/>
          </a:bodyPr>
          <a:lstStyle/>
          <a:p>
            <a:r>
              <a:rPr lang="en-US" dirty="0" smtClean="0"/>
              <a:t>Researchers</a:t>
            </a:r>
            <a:endParaRPr lang="en-US" dirty="0"/>
          </a:p>
        </p:txBody>
      </p:sp>
      <p:sp>
        <p:nvSpPr>
          <p:cNvPr id="3" name="Content Placeholder 2"/>
          <p:cNvSpPr>
            <a:spLocks noGrp="1"/>
          </p:cNvSpPr>
          <p:nvPr>
            <p:ph idx="1"/>
          </p:nvPr>
        </p:nvSpPr>
        <p:spPr>
          <a:xfrm>
            <a:off x="457200" y="1600200"/>
            <a:ext cx="8229600" cy="4190999"/>
          </a:xfrm>
        </p:spPr>
        <p:txBody>
          <a:bodyPr>
            <a:normAutofit fontScale="92500" lnSpcReduction="10000"/>
          </a:bodyPr>
          <a:lstStyle/>
          <a:p>
            <a:r>
              <a:rPr lang="en-US" b="0" dirty="0" smtClean="0"/>
              <a:t>Roxana Witter, MD, MSPH</a:t>
            </a:r>
          </a:p>
          <a:p>
            <a:r>
              <a:rPr lang="en-US" b="0" dirty="0" smtClean="0"/>
              <a:t>John </a:t>
            </a:r>
            <a:r>
              <a:rPr lang="en-US" b="0" dirty="0" err="1" smtClean="0"/>
              <a:t>Adgate</a:t>
            </a:r>
            <a:r>
              <a:rPr lang="en-US" b="0" dirty="0" smtClean="0"/>
              <a:t>, PhD, MSPH</a:t>
            </a:r>
          </a:p>
          <a:p>
            <a:r>
              <a:rPr lang="en-US" b="0" dirty="0" smtClean="0"/>
              <a:t>Lee Newman, MD, MS</a:t>
            </a:r>
          </a:p>
          <a:p>
            <a:r>
              <a:rPr lang="en-US" b="0" dirty="0" smtClean="0"/>
              <a:t>Lisa McKenzie, PhD, MPH</a:t>
            </a:r>
          </a:p>
          <a:p>
            <a:r>
              <a:rPr lang="en-US" b="0" dirty="0" err="1" smtClean="0"/>
              <a:t>Kaylan</a:t>
            </a:r>
            <a:r>
              <a:rPr lang="en-US" b="0" dirty="0" smtClean="0"/>
              <a:t> Stinson, MPH</a:t>
            </a:r>
          </a:p>
          <a:p>
            <a:r>
              <a:rPr lang="en-US" b="0" dirty="0" smtClean="0"/>
              <a:t>Ken Scott, MPH</a:t>
            </a:r>
          </a:p>
          <a:p>
            <a:endParaRPr lang="en-US" dirty="0" smtClean="0"/>
          </a:p>
          <a:p>
            <a:pPr>
              <a:buNone/>
            </a:pPr>
            <a:r>
              <a:rPr lang="en-US" dirty="0" smtClean="0"/>
              <a:t>For more information contact</a:t>
            </a:r>
          </a:p>
          <a:p>
            <a:pPr lvl="1"/>
            <a:r>
              <a:rPr lang="en-US" dirty="0" smtClean="0"/>
              <a:t>Roxana Witter: </a:t>
            </a:r>
            <a:r>
              <a:rPr lang="en-US" dirty="0" smtClean="0">
                <a:hlinkClick r:id="rId2"/>
              </a:rPr>
              <a:t>roxana.witter@ucdenver.edu</a:t>
            </a:r>
            <a:r>
              <a:rPr lang="en-US" dirty="0" smtClean="0"/>
              <a:t> </a:t>
            </a:r>
          </a:p>
        </p:txBody>
      </p:sp>
      <p:pic>
        <p:nvPicPr>
          <p:cNvPr id="4" name="Picture 5" descr="http://www.ucdenver.edu/SiteCollectionImages/Logos/Csph_eoHealth.png"/>
          <p:cNvPicPr>
            <a:picLocks noChangeAspect="1" noChangeArrowheads="1"/>
          </p:cNvPicPr>
          <p:nvPr/>
        </p:nvPicPr>
        <p:blipFill>
          <a:blip r:embed="rId3"/>
          <a:srcRect/>
          <a:stretch>
            <a:fillRect/>
          </a:stretch>
        </p:blipFill>
        <p:spPr bwMode="auto">
          <a:xfrm>
            <a:off x="4800600" y="228600"/>
            <a:ext cx="4343400" cy="91618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2057400"/>
            <a:ext cx="7772400" cy="1362075"/>
          </a:xfrm>
        </p:spPr>
        <p:txBody>
          <a:bodyPr/>
          <a:lstStyle/>
          <a:p>
            <a:r>
              <a:rPr lang="en-US" dirty="0" err="1" smtClean="0"/>
              <a:t>Buechner</a:t>
            </a:r>
            <a:r>
              <a:rPr lang="en-US" dirty="0" smtClean="0"/>
              <a:t> Institute for Governance</a:t>
            </a:r>
            <a:endParaRPr lang="en-US" dirty="0"/>
          </a:p>
        </p:txBody>
      </p:sp>
      <p:sp>
        <p:nvSpPr>
          <p:cNvPr id="6" name="Text Placeholder 5"/>
          <p:cNvSpPr>
            <a:spLocks noGrp="1"/>
          </p:cNvSpPr>
          <p:nvPr>
            <p:ph type="body" idx="1"/>
          </p:nvPr>
        </p:nvSpPr>
        <p:spPr>
          <a:xfrm>
            <a:off x="762000" y="3352800"/>
            <a:ext cx="7772400" cy="609600"/>
          </a:xfrm>
        </p:spPr>
        <p:txBody>
          <a:bodyPr/>
          <a:lstStyle/>
          <a:p>
            <a:r>
              <a:rPr lang="en-US" dirty="0" smtClean="0"/>
              <a:t>School of Public Affairs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4724400" cy="868362"/>
          </a:xfrm>
        </p:spPr>
        <p:txBody>
          <a:bodyPr>
            <a:normAutofit fontScale="90000"/>
          </a:bodyPr>
          <a:lstStyle/>
          <a:p>
            <a:r>
              <a:rPr lang="en-US" dirty="0" smtClean="0"/>
              <a:t>Research Underway</a:t>
            </a:r>
            <a:endParaRPr lang="en-US" dirty="0"/>
          </a:p>
        </p:txBody>
      </p:sp>
      <p:sp>
        <p:nvSpPr>
          <p:cNvPr id="3" name="Content Placeholder 2"/>
          <p:cNvSpPr>
            <a:spLocks noGrp="1"/>
          </p:cNvSpPr>
          <p:nvPr>
            <p:ph idx="1"/>
          </p:nvPr>
        </p:nvSpPr>
        <p:spPr>
          <a:xfrm>
            <a:off x="457200" y="1295400"/>
            <a:ext cx="8229600" cy="4343399"/>
          </a:xfrm>
        </p:spPr>
        <p:txBody>
          <a:bodyPr>
            <a:normAutofit fontScale="77500" lnSpcReduction="20000"/>
          </a:bodyPr>
          <a:lstStyle/>
          <a:p>
            <a:pPr indent="0">
              <a:buNone/>
            </a:pPr>
            <a:r>
              <a:rPr lang="en-US" dirty="0" smtClean="0"/>
              <a:t>The Impacts of Hydraulic Fracturing and Shale Gas Development on Local Governments</a:t>
            </a:r>
          </a:p>
          <a:p>
            <a:pPr indent="0">
              <a:buNone/>
            </a:pPr>
            <a:endParaRPr lang="en-US" dirty="0" smtClean="0"/>
          </a:p>
          <a:p>
            <a:pPr lvl="1"/>
            <a:r>
              <a:rPr lang="en-US" dirty="0" smtClean="0"/>
              <a:t>With the National Association of Regional  </a:t>
            </a:r>
            <a:r>
              <a:rPr lang="en-US" dirty="0" smtClean="0"/>
              <a:t>Councils</a:t>
            </a:r>
          </a:p>
          <a:p>
            <a:pPr lvl="1"/>
            <a:r>
              <a:rPr lang="en-US" dirty="0" smtClean="0"/>
              <a:t>Survey regional council members and local decision makers from CO, WY, TX, OH, PA, NY, WV, and NC</a:t>
            </a:r>
          </a:p>
          <a:p>
            <a:pPr lvl="2"/>
            <a:r>
              <a:rPr lang="en-US" dirty="0" smtClean="0"/>
              <a:t>Identify key topics of concerns of different </a:t>
            </a:r>
            <a:r>
              <a:rPr lang="en-US" dirty="0" smtClean="0"/>
              <a:t>regional </a:t>
            </a:r>
            <a:r>
              <a:rPr lang="en-US" dirty="0" smtClean="0"/>
              <a:t>and community types</a:t>
            </a:r>
          </a:p>
          <a:p>
            <a:pPr lvl="2"/>
            <a:r>
              <a:rPr lang="en-US" dirty="0" smtClean="0"/>
              <a:t>Describe the current corresponding policy solutions </a:t>
            </a:r>
          </a:p>
          <a:p>
            <a:pPr lvl="3"/>
            <a:r>
              <a:rPr lang="en-US" dirty="0" smtClean="0"/>
              <a:t>How do rural and urban policy approaches to managing hydraulic fracturing and subsequent gas extraction compare?</a:t>
            </a:r>
          </a:p>
          <a:p>
            <a:pPr lvl="3"/>
            <a:r>
              <a:rPr lang="en-US" dirty="0" smtClean="0"/>
              <a:t>Does a state’s regulatory and tax structure influence the local governments’ approach to and management of the industry?</a:t>
            </a:r>
          </a:p>
          <a:p>
            <a:pPr lvl="1"/>
            <a:r>
              <a:rPr lang="en-US" dirty="0" smtClean="0"/>
              <a:t>Provide a baseline report to guide future research focused on improving regional outcomes of shale gas development</a:t>
            </a:r>
          </a:p>
          <a:p>
            <a:pPr lvl="1"/>
            <a:endParaRPr lang="en-US" dirty="0" smtClean="0"/>
          </a:p>
        </p:txBody>
      </p:sp>
      <p:pic>
        <p:nvPicPr>
          <p:cNvPr id="4" name="Picture 2" descr="C:\Documents and Settings\heikkilt\Local Settings\Temp\spa_buechnerlogo_horiz_4c.jpg"/>
          <p:cNvPicPr>
            <a:picLocks noChangeAspect="1" noChangeArrowheads="1"/>
          </p:cNvPicPr>
          <p:nvPr/>
        </p:nvPicPr>
        <p:blipFill>
          <a:blip r:embed="rId2" cstate="print"/>
          <a:srcRect/>
          <a:stretch>
            <a:fillRect/>
          </a:stretch>
        </p:blipFill>
        <p:spPr bwMode="auto">
          <a:xfrm>
            <a:off x="4724400" y="304800"/>
            <a:ext cx="4213860" cy="759066"/>
          </a:xfrm>
          <a:prstGeom prst="rect">
            <a:avLst/>
          </a:prstGeom>
          <a:noFill/>
        </p:spPr>
      </p:pic>
    </p:spTree>
  </p:cSld>
  <p:clrMapOvr>
    <a:masterClrMapping/>
  </p:clrMapOvr>
</p:sld>
</file>

<file path=ppt/theme/theme1.xml><?xml version="1.0" encoding="utf-8"?>
<a:theme xmlns:a="http://schemas.openxmlformats.org/drawingml/2006/main" name="2campus_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1EE36FC867F4441B5F09A2BDFAD2745" ma:contentTypeVersion="9" ma:contentTypeDescription="Create a new document." ma:contentTypeScope="" ma:versionID="9a8423e3310d99eeefa8cbdf27a1e3df">
  <xsd:schema xmlns:xsd="http://www.w3.org/2001/XMLSchema" xmlns:xs="http://www.w3.org/2001/XMLSchema" xmlns:p="http://schemas.microsoft.com/office/2006/metadata/properties" xmlns:ns2="db829c7c-9505-41d8-94a5-35ad6ce8bab1" targetNamespace="http://schemas.microsoft.com/office/2006/metadata/properties" ma:root="true" ma:fieldsID="5c56f4ccbac24db32ede4aa661cc8db2" ns2:_="">
    <xsd:import namespace="db829c7c-9505-41d8-94a5-35ad6ce8bab1"/>
    <xsd:element name="properties">
      <xsd:complexType>
        <xsd:sequence>
          <xsd:element name="documentManagement">
            <xsd:complexType>
              <xsd:all>
                <xsd:element ref="ns2:Category" minOccurs="0"/>
                <xsd:element ref="ns2:School_x002f_College" minOccurs="0"/>
                <xsd:element ref="ns2:Campus" minOccurs="0"/>
                <xsd:element ref="ns2:Office" minOccurs="0"/>
                <xsd:element ref="ns2:thumbnai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829c7c-9505-41d8-94a5-35ad6ce8bab1"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Logo-Primary"/>
          <xsd:enumeration value="Logo-School/College"/>
          <xsd:enumeration value="Logo-Academic Unit"/>
          <xsd:enumeration value="Logo-Admin Unit"/>
          <xsd:enumeration value="Logo-Clinical"/>
          <xsd:enumeration value="Templates"/>
          <xsd:enumeration value="Resource Documents"/>
        </xsd:restriction>
      </xsd:simpleType>
    </xsd:element>
    <xsd:element name="School_x002f_College" ma:index="9" nillable="true" ma:displayName="School/College" ma:format="Dropdown" ma:internalName="School_x002f_College">
      <xsd:simpleType>
        <xsd:restriction base="dms:Choice">
          <xsd:enumeration value="College of Architecture and Planning"/>
          <xsd:enumeration value="College of Arts &amp; Media"/>
          <xsd:enumeration value="Business School"/>
          <xsd:enumeration value="School of Dental Medicine"/>
          <xsd:enumeration value="School of Education and Human Development"/>
          <xsd:enumeration value="College of Engineering and Applied Science"/>
          <xsd:enumeration value="Graduate School"/>
          <xsd:enumeration value="College of Liberal Arts and Sciences"/>
          <xsd:enumeration value="School of Medicine"/>
          <xsd:enumeration value="College of Nursing"/>
          <xsd:enumeration value="School of Pharmacy"/>
          <xsd:enumeration value="School of Public Affairs"/>
          <xsd:enumeration value="Colorado School of Public Health"/>
        </xsd:restriction>
      </xsd:simpleType>
    </xsd:element>
    <xsd:element name="Campus" ma:index="10" nillable="true" ma:displayName="Campus" ma:format="Dropdown" ma:internalName="Campus">
      <xsd:simpleType>
        <xsd:restriction base="dms:Choice">
          <xsd:enumeration value="Anschutz Medical Campus"/>
          <xsd:enumeration value="Denver Campus"/>
          <xsd:enumeration value="Consolidated Institution"/>
        </xsd:restriction>
      </xsd:simpleType>
    </xsd:element>
    <xsd:element name="Office" ma:index="11" nillable="true" ma:displayName="Administrative Group" ma:format="Dropdown" ma:internalName="Office">
      <xsd:simpleType>
        <xsd:restriction base="dms:Choice">
          <xsd:enumeration value="Academic and Student Affairs"/>
          <xsd:enumeration value="Administration and Finance"/>
          <xsd:enumeration value="Cancer Center"/>
          <xsd:enumeration value="Health Affairs"/>
          <xsd:enumeration value="Research"/>
          <xsd:enumeration value="University Advancement"/>
          <xsd:enumeration value="University Leadership"/>
        </xsd:restriction>
      </xsd:simpleType>
    </xsd:element>
    <xsd:element name="thumbnail" ma:index="12" nillable="true" ma:displayName="thumbnail" ma:format="Image" ma:internalName="thumbnail">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chool_x002f_College xmlns="db829c7c-9505-41d8-94a5-35ad6ce8bab1" xsi:nil="true"/>
    <Category xmlns="db829c7c-9505-41d8-94a5-35ad6ce8bab1">Resource Documents</Category>
    <thumbnail xmlns="db829c7c-9505-41d8-94a5-35ad6ce8bab1">
      <Url xsi:nil="true"/>
      <Description xsi:nil="true"/>
    </thumbnail>
    <Campus xmlns="db829c7c-9505-41d8-94a5-35ad6ce8bab1">Consolidated Institution</Campus>
    <Office xmlns="db829c7c-9505-41d8-94a5-35ad6ce8bab1" xsi:nil="true"/>
  </documentManagement>
</p:properties>
</file>

<file path=customXml/itemProps1.xml><?xml version="1.0" encoding="utf-8"?>
<ds:datastoreItem xmlns:ds="http://schemas.openxmlformats.org/officeDocument/2006/customXml" ds:itemID="{E6C1C745-FC81-48F1-887D-56FCC3529B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829c7c-9505-41d8-94a5-35ad6ce8ba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BEE15CA-D2DF-479C-BDB6-BB3B2A041CD0}">
  <ds:schemaRefs>
    <ds:schemaRef ds:uri="http://schemas.microsoft.com/sharepoint/v3/contenttype/forms"/>
  </ds:schemaRefs>
</ds:datastoreItem>
</file>

<file path=customXml/itemProps3.xml><?xml version="1.0" encoding="utf-8"?>
<ds:datastoreItem xmlns:ds="http://schemas.openxmlformats.org/officeDocument/2006/customXml" ds:itemID="{C9EC4615-3280-414C-8AB5-6BBC6DC01C2F}">
  <ds:schemaRefs>
    <ds:schemaRef ds:uri="http://schemas.microsoft.com/office/2006/documentManagement/types"/>
    <ds:schemaRef ds:uri="db829c7c-9505-41d8-94a5-35ad6ce8bab1"/>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2campus_presentation</Template>
  <TotalTime>1483</TotalTime>
  <Words>844</Words>
  <Application>Microsoft Office PowerPoint</Application>
  <PresentationFormat>On-screen Show (4:3)</PresentationFormat>
  <Paragraphs>120</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2campus_presentation</vt:lpstr>
      <vt:lpstr>Current and Proposed Research Activities Addressing Health, Environmental, Economic, and Political Issues Related to Natural Gas Development  Environmental &amp; Occupational Health, School of Public Health  Buechner Institute for Governance,  The Wirth Chair in Sustainable Development, School of Public Affairs  Center for Sustainable Infrastructure Systems College of Engineering &amp; Applied Sciences</vt:lpstr>
      <vt:lpstr>Department of Environmental &amp; Occupational Health </vt:lpstr>
      <vt:lpstr>Completed Research</vt:lpstr>
      <vt:lpstr>Proposed Research</vt:lpstr>
      <vt:lpstr>Publications</vt:lpstr>
      <vt:lpstr>Conference</vt:lpstr>
      <vt:lpstr>Researchers</vt:lpstr>
      <vt:lpstr>Buechner Institute for Governance</vt:lpstr>
      <vt:lpstr>Research Underway</vt:lpstr>
      <vt:lpstr>Researchers</vt:lpstr>
      <vt:lpstr>Center for Sustainable Infrastructure Systems</vt:lpstr>
      <vt:lpstr>Proposed Research</vt:lpstr>
      <vt:lpstr>Proposed Research</vt:lpstr>
      <vt:lpstr>Publications</vt:lpstr>
      <vt:lpstr>Researchers</vt:lpstr>
      <vt:lpstr>School of Public Affairs</vt:lpstr>
      <vt:lpstr>Proposed Research</vt:lpstr>
      <vt:lpstr>Proposed Research</vt:lpstr>
      <vt:lpstr>Researchers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Branding 101 Presentation for CAC</dc:title>
  <dc:creator>worsterc</dc:creator>
  <cp:lastModifiedBy>heikkilt</cp:lastModifiedBy>
  <cp:revision>47</cp:revision>
  <dcterms:created xsi:type="dcterms:W3CDTF">2010-12-20T16:24:59Z</dcterms:created>
  <dcterms:modified xsi:type="dcterms:W3CDTF">2012-01-18T00:20:57Z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0x010100F1EE36FC867F4441B5F09A2BDFAD2745</vt:lpwstr>
  </property>
</Properties>
</file>